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70"/>
  </p:notesMasterIdLst>
  <p:sldIdLst>
    <p:sldId id="375" r:id="rId2"/>
    <p:sldId id="376" r:id="rId3"/>
    <p:sldId id="377" r:id="rId4"/>
    <p:sldId id="378" r:id="rId5"/>
    <p:sldId id="379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08" r:id="rId17"/>
    <p:sldId id="424" r:id="rId18"/>
    <p:sldId id="425" r:id="rId19"/>
    <p:sldId id="426" r:id="rId20"/>
    <p:sldId id="427" r:id="rId21"/>
    <p:sldId id="428" r:id="rId22"/>
    <p:sldId id="317" r:id="rId23"/>
    <p:sldId id="429" r:id="rId24"/>
    <p:sldId id="430" r:id="rId25"/>
    <p:sldId id="431" r:id="rId26"/>
    <p:sldId id="432" r:id="rId27"/>
    <p:sldId id="433" r:id="rId28"/>
    <p:sldId id="434" r:id="rId29"/>
    <p:sldId id="435" r:id="rId30"/>
    <p:sldId id="436" r:id="rId31"/>
    <p:sldId id="437" r:id="rId32"/>
    <p:sldId id="406" r:id="rId33"/>
    <p:sldId id="466" r:id="rId34"/>
    <p:sldId id="467" r:id="rId35"/>
    <p:sldId id="468" r:id="rId36"/>
    <p:sldId id="469" r:id="rId37"/>
    <p:sldId id="470" r:id="rId38"/>
    <p:sldId id="471" r:id="rId39"/>
    <p:sldId id="472" r:id="rId40"/>
    <p:sldId id="400" r:id="rId41"/>
    <p:sldId id="443" r:id="rId42"/>
    <p:sldId id="444" r:id="rId43"/>
    <p:sldId id="445" r:id="rId44"/>
    <p:sldId id="446" r:id="rId45"/>
    <p:sldId id="447" r:id="rId46"/>
    <p:sldId id="448" r:id="rId47"/>
    <p:sldId id="449" r:id="rId48"/>
    <p:sldId id="450" r:id="rId49"/>
    <p:sldId id="371" r:id="rId50"/>
    <p:sldId id="451" r:id="rId51"/>
    <p:sldId id="326" r:id="rId52"/>
    <p:sldId id="452" r:id="rId53"/>
    <p:sldId id="453" r:id="rId54"/>
    <p:sldId id="454" r:id="rId55"/>
    <p:sldId id="455" r:id="rId56"/>
    <p:sldId id="456" r:id="rId57"/>
    <p:sldId id="457" r:id="rId58"/>
    <p:sldId id="458" r:id="rId59"/>
    <p:sldId id="459" r:id="rId60"/>
    <p:sldId id="460" r:id="rId61"/>
    <p:sldId id="461" r:id="rId62"/>
    <p:sldId id="462" r:id="rId63"/>
    <p:sldId id="465" r:id="rId64"/>
    <p:sldId id="463" r:id="rId65"/>
    <p:sldId id="464" r:id="rId66"/>
    <p:sldId id="390" r:id="rId67"/>
    <p:sldId id="391" r:id="rId68"/>
    <p:sldId id="392" r:id="rId6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55EE3F0-735C-440F-866F-EC0FAA20BA8C}">
          <p14:sldIdLst>
            <p14:sldId id="375"/>
            <p14:sldId id="376"/>
            <p14:sldId id="377"/>
            <p14:sldId id="378"/>
            <p14:sldId id="379"/>
          </p14:sldIdLst>
        </p14:section>
        <p14:section name="User Interface" id="{EA843E4F-1C2B-4490-B06E-0DACFC5ACDA9}">
          <p14:sldIdLst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</p14:sldIdLst>
        </p14:section>
        <p14:section name="Framework" id="{B68A8BA3-78B2-4F82-8E6A-A6E6F7D6966E}">
          <p14:sldIdLst>
            <p14:sldId id="408"/>
            <p14:sldId id="424"/>
            <p14:sldId id="425"/>
            <p14:sldId id="426"/>
            <p14:sldId id="427"/>
            <p14:sldId id="428"/>
          </p14:sldIdLst>
        </p14:section>
        <p14:section name="Documentation" id="{321B3085-6D4D-45FE-8739-9805DB017970}">
          <p14:sldIdLst/>
        </p14:section>
        <p14:section name="Python" id="{20B34580-C4B8-4A22-B79A-5407B7332806}">
          <p14:sldIdLst/>
        </p14:section>
        <p14:section name="Indirect Inelastic" id="{B0490C37-4B12-42E2-9824-3BCB43329C3B}">
          <p14:sldIdLst>
            <p14:sldId id="317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</p14:sldIdLst>
        </p14:section>
        <p14:section name="Reflectometry" id="{81105B00-14D3-4F64-B9B5-E571F005382E}">
          <p14:sldIdLst>
            <p14:sldId id="406"/>
            <p14:sldId id="466"/>
            <p14:sldId id="467"/>
            <p14:sldId id="468"/>
            <p14:sldId id="469"/>
            <p14:sldId id="470"/>
            <p14:sldId id="471"/>
            <p14:sldId id="472"/>
          </p14:sldIdLst>
        </p14:section>
        <p14:section name="Diffraction" id="{6EB82FA1-79EF-4108-A083-BBB5E1A00B4F}">
          <p14:sldIdLst>
            <p14:sldId id="400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</p14:sldIdLst>
        </p14:section>
        <p14:section name="SANS" id="{1DD590FF-1CE0-4070-814F-19A3C61416FD}">
          <p14:sldIdLst>
            <p14:sldId id="371"/>
            <p14:sldId id="451"/>
          </p14:sldIdLst>
        </p14:section>
        <p14:section name="Muon" id="{A16FDEEA-DA59-4447-8998-0DA46E6127F0}">
          <p14:sldIdLst>
            <p14:sldId id="326"/>
            <p14:sldId id="452"/>
            <p14:sldId id="453"/>
          </p14:sldIdLst>
        </p14:section>
        <p14:section name="Focus" id="{865F7CCE-BCB0-44E8-B1A0-753EEDB9E342}">
          <p14:sldIdLst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</p14:sldIdLst>
        </p14:section>
        <p14:section name="Direct" id="{7314F9B2-479B-4FBF-8388-E78DDA703643}">
          <p14:sldIdLst>
            <p14:sldId id="465"/>
            <p14:sldId id="463"/>
            <p14:sldId id="464"/>
          </p14:sldIdLst>
        </p14:section>
        <p14:section name="Conclusion" id="{68A5001D-DBEF-4EDA-92A5-8D8F15BE9927}">
          <p14:sldIdLst>
            <p14:sldId id="390"/>
            <p14:sldId id="391"/>
            <p14:sldId id="39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38" autoAdjust="0"/>
  </p:normalViewPr>
  <p:slideViewPr>
    <p:cSldViewPr>
      <p:cViewPr>
        <p:scale>
          <a:sx n="150" d="100"/>
          <a:sy n="150" d="100"/>
        </p:scale>
        <p:origin x="108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0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581645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A47C8C03-20D9-440A-B521-9066778C6301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4901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D1B31E61-02A5-42D2-A2B3-F9E44CC30604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3342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7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280FE96B-14A4-47A3-865E-C6D7472D6A25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1340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BD5129D8-C624-4AC6-B471-7190AB696C86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2105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3A9531C3-093A-4C21-8F1C-0D8B580F6FCE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931646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76110C67-65CC-45C1-A5AD-723606A04BE6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670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30FA2A58-7C42-443D-A1A4-CD274285B15B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126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2079AF4F-31C2-4678-AF7B-B8B298ABEA62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69899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4960" cy="41133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3884760" y="8685360"/>
            <a:ext cx="2970360" cy="4557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80212B51-A6DC-4763-884C-8093F6FC2D75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8407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714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878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752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7145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818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1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3875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41" y="6185922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6" y="6231334"/>
            <a:ext cx="3050963" cy="459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09" y="6146139"/>
            <a:ext cx="1185201" cy="6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antidproject.org/nightly/api/python/index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://matplotlib.org/users/pyplot_tutorial.html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ntidproject.org/" TargetMode="External"/><Relationship Id="rId4" Type="http://schemas.openxmlformats.org/officeDocument/2006/relationships/hyperlink" Target="mailto:nick.draper@stfc.ac.uk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mantidproject.org/nightly/concepts/Point_groups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VatesSimpleInterface_v2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gif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://reduce.isis.cclrc.ac.uk/" TargetMode="Externa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mailto:lottie.greenwood@stfc.ac.uk" TargetMode="External"/><Relationship Id="rId2" Type="http://schemas.openxmlformats.org/officeDocument/2006/relationships/hyperlink" Target="mailto:marcus.noble@stfc.ac.u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isisdata@stfc.ac.uk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trac.mantidproject.org/mantid/roadmap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 Release Presentation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Release 3.3</a:t>
            </a:r>
          </a:p>
          <a:p>
            <a:pPr eaLnBrk="1" hangingPunct="1">
              <a:defRPr/>
            </a:pPr>
            <a:r>
              <a:rPr lang="en-GB" sz="1800" dirty="0" smtClean="0"/>
              <a:t>ISIS</a:t>
            </a:r>
          </a:p>
        </p:txBody>
      </p:sp>
    </p:spTree>
    <p:extLst>
      <p:ext uri="{BB962C8B-B14F-4D97-AF65-F5344CB8AC3E}">
        <p14:creationId xmlns:p14="http://schemas.microsoft.com/office/powerpoint/2010/main" val="26864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 Plots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205287"/>
          </a:xfrm>
        </p:spPr>
        <p:txBody>
          <a:bodyPr/>
          <a:lstStyle/>
          <a:p>
            <a:r>
              <a:rPr lang="en-GB" dirty="0" smtClean="0"/>
              <a:t>Histogram plots are now normalised to bin width by default</a:t>
            </a:r>
          </a:p>
          <a:p>
            <a:r>
              <a:rPr lang="en-GB" dirty="0" smtClean="0"/>
              <a:t>Data is </a:t>
            </a:r>
            <a:r>
              <a:rPr lang="en-GB" dirty="0" smtClean="0">
                <a:solidFill>
                  <a:srgbClr val="FF0000"/>
                </a:solidFill>
              </a:rPr>
              <a:t>not </a:t>
            </a:r>
            <a:r>
              <a:rPr lang="en-GB" dirty="0" smtClean="0"/>
              <a:t>altered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20888"/>
            <a:ext cx="930974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0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 Plots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Histogram plots are now normalised to bin width by default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04864"/>
            <a:ext cx="9309741" cy="3528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938212"/>
            <a:ext cx="7648575" cy="498157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 rot="11165142">
            <a:off x="5013385" y="2966760"/>
            <a:ext cx="2162771" cy="291110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20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Plot Options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7135980" cy="4896544"/>
          </a:xfrm>
        </p:spPr>
      </p:pic>
      <p:sp>
        <p:nvSpPr>
          <p:cNvPr id="5" name="Right Arrow 4"/>
          <p:cNvSpPr/>
          <p:nvPr/>
        </p:nvSpPr>
        <p:spPr bwMode="auto">
          <a:xfrm rot="21192132">
            <a:off x="621187" y="2259832"/>
            <a:ext cx="2162771" cy="291110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8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4205287"/>
          </a:xfrm>
        </p:spPr>
        <p:txBody>
          <a:bodyPr/>
          <a:lstStyle/>
          <a:p>
            <a:r>
              <a:rPr lang="en-GB" dirty="0" smtClean="0"/>
              <a:t>Instrument parameters are displayed in pick mode</a:t>
            </a:r>
          </a:p>
          <a:p>
            <a:r>
              <a:rPr lang="en-GB" dirty="0" err="1" smtClean="0"/>
              <a:t>SaveParameterFile</a:t>
            </a:r>
            <a:r>
              <a:rPr lang="en-GB" dirty="0" smtClean="0"/>
              <a:t> algorithm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778865"/>
            <a:ext cx="5455506" cy="460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2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Workspace Details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Workspace details now display origin of instrument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44823"/>
            <a:ext cx="6336704" cy="42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714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Multi-Dataset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9897"/>
            <a:ext cx="8229600" cy="4205287"/>
          </a:xfrm>
        </p:spPr>
        <p:txBody>
          <a:bodyPr/>
          <a:lstStyle/>
          <a:p>
            <a:r>
              <a:rPr lang="en-GB" dirty="0" smtClean="0"/>
              <a:t>New interface for fitting across multiple data sets</a:t>
            </a:r>
          </a:p>
          <a:p>
            <a:pPr lvl="1"/>
            <a:r>
              <a:rPr lang="en-GB" dirty="0" smtClean="0"/>
              <a:t>Possible before but only from scripts</a:t>
            </a:r>
          </a:p>
          <a:p>
            <a:pPr lvl="1"/>
            <a:r>
              <a:rPr lang="en-GB" dirty="0" smtClean="0"/>
              <a:t>Missing some features of main fitting but is fully usable</a:t>
            </a:r>
          </a:p>
          <a:p>
            <a:endParaRPr lang="en-GB" dirty="0" smtClean="0"/>
          </a:p>
          <a:p>
            <a:r>
              <a:rPr lang="en-GB" dirty="0" smtClean="0"/>
              <a:t>Feedback (as always) is welcome!</a:t>
            </a:r>
          </a:p>
        </p:txBody>
      </p:sp>
    </p:spTree>
    <p:extLst>
      <p:ext uri="{BB962C8B-B14F-4D97-AF65-F5344CB8AC3E}">
        <p14:creationId xmlns:p14="http://schemas.microsoft.com/office/powerpoint/2010/main" val="31592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Framework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144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 – Improvements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/>
          <a:p>
            <a:r>
              <a:rPr lang="en-GB" dirty="0" smtClean="0"/>
              <a:t>Instrument definitions</a:t>
            </a:r>
          </a:p>
          <a:p>
            <a:pPr lvl="1"/>
            <a:r>
              <a:rPr lang="en-GB" dirty="0" smtClean="0"/>
              <a:t>11 updated + new ones: TFXA, IMAT</a:t>
            </a:r>
          </a:p>
          <a:p>
            <a:pPr marL="457200" lvl="1" indent="0">
              <a:spcAft>
                <a:spcPts val="600"/>
              </a:spcAft>
              <a:buNone/>
            </a:pPr>
            <a:endParaRPr lang="en-GB" dirty="0" smtClean="0"/>
          </a:p>
          <a:p>
            <a:r>
              <a:rPr lang="en-GB" dirty="0" smtClean="0"/>
              <a:t>Performance: Save/</a:t>
            </a:r>
            <a:r>
              <a:rPr lang="en-GB" dirty="0" err="1" smtClean="0"/>
              <a:t>LoadNexusProcessed</a:t>
            </a:r>
            <a:endParaRPr lang="en-GB" dirty="0" smtClean="0"/>
          </a:p>
          <a:p>
            <a:pPr lvl="1"/>
            <a:r>
              <a:rPr lang="en-GB" dirty="0" smtClean="0"/>
              <a:t>Speedup for </a:t>
            </a:r>
            <a:r>
              <a:rPr lang="en-GB" dirty="0" err="1" smtClean="0"/>
              <a:t>WorkspaceGroups</a:t>
            </a:r>
            <a:r>
              <a:rPr lang="en-GB" dirty="0" smtClean="0"/>
              <a:t>: 138 s =&gt; 8 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Algorithms:</a:t>
            </a:r>
          </a:p>
          <a:p>
            <a:pPr lvl="1"/>
            <a:r>
              <a:rPr lang="en-GB" dirty="0" smtClean="0"/>
              <a:t>~40 new ones</a:t>
            </a:r>
          </a:p>
          <a:p>
            <a:pPr lvl="1"/>
            <a:r>
              <a:rPr lang="en-GB" dirty="0" smtClean="0"/>
              <a:t>~100 have been improved/extended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Python command line interface / plotting…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115619" y="2636912"/>
            <a:ext cx="3754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rgbClr val="009644"/>
                </a:solidFill>
              </a:rPr>
              <a:t>!</a:t>
            </a:r>
            <a:endParaRPr lang="en-GB" sz="6000" dirty="0">
              <a:solidFill>
                <a:srgbClr val="0096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71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7544" y="980728"/>
            <a:ext cx="8229600" cy="540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Traditional interface: improved error checking</a:t>
            </a:r>
          </a:p>
          <a:p>
            <a:endParaRPr lang="en-GB" b="0" kern="0" dirty="0" smtClean="0"/>
          </a:p>
          <a:p>
            <a:r>
              <a:rPr lang="en-GB" b="0" kern="0" dirty="0" smtClean="0"/>
              <a:t>New module with </a:t>
            </a:r>
            <a:r>
              <a:rPr lang="en-GB" b="0" kern="0" dirty="0" err="1" smtClean="0"/>
              <a:t>matplotlib</a:t>
            </a:r>
            <a:r>
              <a:rPr lang="en-GB" b="0" kern="0" dirty="0" smtClean="0"/>
              <a:t>-like interface: </a:t>
            </a:r>
          </a:p>
          <a:p>
            <a:pPr lvl="1"/>
            <a:r>
              <a:rPr lang="en-GB" b="0" kern="0" dirty="0" smtClean="0"/>
              <a:t>Experimental – </a:t>
            </a:r>
            <a:r>
              <a:rPr lang="en-GB" kern="0" dirty="0" smtClean="0">
                <a:solidFill>
                  <a:srgbClr val="009644"/>
                </a:solidFill>
              </a:rPr>
              <a:t>feedback!</a:t>
            </a:r>
          </a:p>
          <a:p>
            <a:pPr lvl="1"/>
            <a:r>
              <a:rPr lang="en-GB" b="0" kern="0" dirty="0" smtClean="0"/>
              <a:t>Interface:</a:t>
            </a:r>
          </a:p>
          <a:p>
            <a:pPr lvl="2"/>
            <a:r>
              <a:rPr lang="en-GB" b="0" kern="0" dirty="0" err="1" smtClean="0"/>
              <a:t>Pyplot</a:t>
            </a:r>
            <a:r>
              <a:rPr lang="en-GB" b="0" kern="0" dirty="0" smtClean="0"/>
              <a:t>/</a:t>
            </a:r>
            <a:r>
              <a:rPr lang="en-GB" b="0" kern="0" dirty="0" err="1" smtClean="0"/>
              <a:t>matlab</a:t>
            </a:r>
            <a:r>
              <a:rPr lang="en-GB" b="0" kern="0" dirty="0" smtClean="0"/>
              <a:t>, functional</a:t>
            </a:r>
          </a:p>
          <a:p>
            <a:pPr lvl="2"/>
            <a:r>
              <a:rPr lang="en-GB" b="0" kern="0" dirty="0" smtClean="0"/>
              <a:t>Object-oriented</a:t>
            </a:r>
          </a:p>
          <a:p>
            <a:pPr lvl="1"/>
            <a:r>
              <a:rPr lang="en-GB" b="0" i="1" kern="0" dirty="0" err="1" smtClean="0"/>
              <a:t>kwargs</a:t>
            </a:r>
            <a:r>
              <a:rPr lang="en-GB" b="0" kern="0" dirty="0" smtClean="0"/>
              <a:t>: </a:t>
            </a:r>
            <a:r>
              <a:rPr lang="en-GB" sz="2000" b="0" kern="0" dirty="0" err="1" smtClean="0">
                <a:solidFill>
                  <a:srgbClr val="008BBC"/>
                </a:solidFill>
              </a:rPr>
              <a:t>linestyle</a:t>
            </a:r>
            <a:r>
              <a:rPr lang="en-GB" sz="2000" b="0" kern="0" dirty="0" smtClean="0">
                <a:solidFill>
                  <a:srgbClr val="008BBC"/>
                </a:solidFill>
              </a:rPr>
              <a:t>=‘-.’, </a:t>
            </a:r>
            <a:r>
              <a:rPr lang="en-GB" sz="2000" b="0" kern="0" dirty="0" err="1" smtClean="0">
                <a:solidFill>
                  <a:srgbClr val="008BBC"/>
                </a:solidFill>
              </a:rPr>
              <a:t>color</a:t>
            </a:r>
            <a:r>
              <a:rPr lang="en-GB" sz="2000" b="0" kern="0" dirty="0" smtClean="0">
                <a:solidFill>
                  <a:srgbClr val="008BBC"/>
                </a:solidFill>
              </a:rPr>
              <a:t>=‘red’</a:t>
            </a:r>
          </a:p>
          <a:p>
            <a:pPr lvl="1"/>
            <a:r>
              <a:rPr lang="en-GB" b="0" kern="0" dirty="0" smtClean="0"/>
              <a:t>Supports:</a:t>
            </a:r>
          </a:p>
          <a:p>
            <a:pPr marL="457200" lvl="1" indent="0">
              <a:buNone/>
            </a:pPr>
            <a:r>
              <a:rPr lang="en-GB" b="0" kern="0" dirty="0" smtClean="0"/>
              <a:t>    </a:t>
            </a:r>
            <a:r>
              <a:rPr lang="en-GB" b="0" kern="0" dirty="0" err="1" smtClean="0"/>
              <a:t>plotSpectrum</a:t>
            </a:r>
            <a:r>
              <a:rPr lang="en-GB" b="0" kern="0" dirty="0" smtClean="0"/>
              <a:t> / Bin / MD</a:t>
            </a:r>
          </a:p>
          <a:p>
            <a:pPr marL="457200" lvl="1" indent="0">
              <a:spcBef>
                <a:spcPts val="400"/>
              </a:spcBef>
              <a:buNone/>
            </a:pPr>
            <a:endParaRPr lang="en-GB" b="0" kern="0" dirty="0"/>
          </a:p>
          <a:p>
            <a:r>
              <a:rPr lang="en-GB" b="0" kern="0" dirty="0" smtClean="0"/>
              <a:t>Not to be confused:</a:t>
            </a:r>
          </a:p>
          <a:p>
            <a:pPr lvl="1"/>
            <a:r>
              <a:rPr lang="en-GB" b="0" kern="0" dirty="0" err="1" smtClean="0"/>
              <a:t>Matplotlib</a:t>
            </a:r>
            <a:r>
              <a:rPr lang="en-GB" b="0" kern="0" dirty="0" smtClean="0"/>
              <a:t> also shipped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348" y="3068960"/>
            <a:ext cx="3519652" cy="34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76223"/>
            <a:ext cx="5570572" cy="141385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113462" y="4256978"/>
            <a:ext cx="5702672" cy="2124350"/>
          </a:xfrm>
          <a:prstGeom prst="roundRect">
            <a:avLst/>
          </a:prstGeom>
          <a:solidFill>
            <a:srgbClr val="009644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9221" y="1196752"/>
            <a:ext cx="822960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/>
              <a:t>Experimental: </a:t>
            </a:r>
            <a:r>
              <a:rPr lang="en-GB" sz="2000" kern="0" dirty="0">
                <a:solidFill>
                  <a:srgbClr val="009644"/>
                </a:solidFill>
              </a:rPr>
              <a:t>from</a:t>
            </a:r>
            <a:r>
              <a:rPr lang="en-GB" sz="2000" kern="0" dirty="0"/>
              <a:t> </a:t>
            </a:r>
            <a:r>
              <a:rPr lang="en-GB" sz="2000" kern="0" dirty="0" err="1">
                <a:solidFill>
                  <a:srgbClr val="008EC0"/>
                </a:solidFill>
              </a:rPr>
              <a:t>pymantidplot.future.pyplot</a:t>
            </a:r>
            <a:r>
              <a:rPr lang="en-GB" sz="2000" kern="0" dirty="0"/>
              <a:t> </a:t>
            </a:r>
            <a:r>
              <a:rPr lang="en-GB" sz="2000" kern="0" dirty="0">
                <a:solidFill>
                  <a:srgbClr val="009644"/>
                </a:solidFill>
              </a:rPr>
              <a:t>import</a:t>
            </a:r>
            <a:r>
              <a:rPr lang="en-GB" sz="2000" kern="0" dirty="0"/>
              <a:t> </a:t>
            </a:r>
            <a:r>
              <a:rPr lang="en-GB" sz="2000" kern="0" dirty="0" smtClean="0"/>
              <a:t>*</a:t>
            </a:r>
          </a:p>
          <a:p>
            <a:pPr marL="457200" lvl="1" indent="0">
              <a:buNone/>
            </a:pPr>
            <a:r>
              <a:rPr lang="en-GB" sz="1600" kern="0" dirty="0" smtClean="0"/>
              <a:t>/ </a:t>
            </a:r>
            <a:r>
              <a:rPr lang="en-GB" sz="1600" kern="0" dirty="0" smtClean="0">
                <a:solidFill>
                  <a:srgbClr val="009644"/>
                </a:solidFill>
              </a:rPr>
              <a:t>import </a:t>
            </a:r>
            <a:r>
              <a:rPr lang="en-GB" sz="1600" kern="0" dirty="0" err="1" smtClean="0">
                <a:solidFill>
                  <a:srgbClr val="008EC0"/>
                </a:solidFill>
              </a:rPr>
              <a:t>pymantidplot.future.pyplot</a:t>
            </a:r>
            <a:r>
              <a:rPr lang="en-GB" sz="1600" kern="0" dirty="0" smtClean="0"/>
              <a:t> </a:t>
            </a:r>
            <a:r>
              <a:rPr lang="en-GB" sz="1600" kern="0" dirty="0" smtClean="0">
                <a:solidFill>
                  <a:srgbClr val="008BBC"/>
                </a:solidFill>
              </a:rPr>
              <a:t>as</a:t>
            </a:r>
            <a:r>
              <a:rPr lang="en-GB" sz="1600" kern="0" dirty="0" smtClean="0">
                <a:solidFill>
                  <a:srgbClr val="009644"/>
                </a:solidFill>
              </a:rPr>
              <a:t> </a:t>
            </a:r>
            <a:r>
              <a:rPr lang="en-GB" sz="1600" kern="0" dirty="0" err="1" smtClean="0">
                <a:solidFill>
                  <a:srgbClr val="009644"/>
                </a:solidFill>
              </a:rPr>
              <a:t>plt</a:t>
            </a:r>
            <a:endParaRPr lang="en-GB" sz="1600" kern="0" dirty="0"/>
          </a:p>
          <a:p>
            <a:pPr marL="457200" lvl="1" indent="0">
              <a:buNone/>
            </a:pPr>
            <a:endParaRPr lang="en-GB" sz="1600" kern="0" dirty="0" smtClean="0"/>
          </a:p>
          <a:p>
            <a:r>
              <a:rPr lang="en-GB" b="0" kern="0" dirty="0" smtClean="0"/>
              <a:t>Harmonized interface:</a:t>
            </a:r>
          </a:p>
          <a:p>
            <a:pPr lvl="1"/>
            <a:r>
              <a:rPr lang="en-GB" kern="0" dirty="0" smtClean="0">
                <a:solidFill>
                  <a:srgbClr val="008EC0"/>
                </a:solidFill>
              </a:rPr>
              <a:t>plot</a:t>
            </a:r>
            <a:r>
              <a:rPr lang="en-GB" b="0" kern="0" dirty="0" smtClean="0"/>
              <a:t>(</a:t>
            </a:r>
            <a:r>
              <a:rPr lang="en-GB" b="0" kern="0" dirty="0" smtClean="0">
                <a:solidFill>
                  <a:srgbClr val="009644"/>
                </a:solidFill>
              </a:rPr>
              <a:t>source</a:t>
            </a:r>
            <a:r>
              <a:rPr lang="en-GB" b="0" kern="0" dirty="0"/>
              <a:t>=[{</a:t>
            </a:r>
            <a:r>
              <a:rPr lang="en-GB" b="0" kern="0" dirty="0" smtClean="0"/>
              <a:t>Workspace(s)}], </a:t>
            </a:r>
            <a:r>
              <a:rPr lang="en-GB" b="0" kern="0" dirty="0">
                <a:solidFill>
                  <a:srgbClr val="009644"/>
                </a:solidFill>
              </a:rPr>
              <a:t>tool</a:t>
            </a:r>
            <a:r>
              <a:rPr lang="en-GB" b="0" kern="0" dirty="0"/>
              <a:t>={</a:t>
            </a:r>
            <a:r>
              <a:rPr lang="en-GB" b="0" kern="0" dirty="0" err="1"/>
              <a:t>ToolName</a:t>
            </a:r>
            <a:r>
              <a:rPr lang="en-GB" b="0" kern="0" dirty="0"/>
              <a:t>}, **</a:t>
            </a:r>
            <a:r>
              <a:rPr lang="en-GB" b="0" kern="0" dirty="0" err="1">
                <a:solidFill>
                  <a:srgbClr val="009644"/>
                </a:solidFill>
              </a:rPr>
              <a:t>kwargs</a:t>
            </a:r>
            <a:r>
              <a:rPr lang="en-GB" b="0" kern="0" dirty="0" smtClean="0"/>
              <a:t>)</a:t>
            </a:r>
          </a:p>
          <a:p>
            <a:pPr lvl="1"/>
            <a:r>
              <a:rPr lang="en-GB" b="0" kern="0" dirty="0" err="1" smtClean="0"/>
              <a:t>ToolName</a:t>
            </a:r>
            <a:r>
              <a:rPr lang="en-GB" b="0" kern="0" dirty="0" smtClean="0"/>
              <a:t>: ‘</a:t>
            </a:r>
            <a:r>
              <a:rPr lang="en-GB" b="0" kern="0" dirty="0" err="1" smtClean="0"/>
              <a:t>plot_spectrum</a:t>
            </a:r>
            <a:r>
              <a:rPr lang="en-GB" b="0" kern="0" dirty="0" smtClean="0"/>
              <a:t>’, ‘</a:t>
            </a:r>
            <a:r>
              <a:rPr lang="en-GB" b="0" kern="0" dirty="0" err="1" smtClean="0"/>
              <a:t>plot_bin</a:t>
            </a:r>
            <a:r>
              <a:rPr lang="en-GB" b="0" kern="0" dirty="0" smtClean="0"/>
              <a:t>’, ‘</a:t>
            </a:r>
            <a:r>
              <a:rPr lang="en-GB" b="0" kern="0" dirty="0" err="1" smtClean="0"/>
              <a:t>plot_md</a:t>
            </a:r>
            <a:r>
              <a:rPr lang="en-GB" b="0" kern="0" dirty="0" smtClean="0"/>
              <a:t>’, …</a:t>
            </a:r>
          </a:p>
          <a:p>
            <a:pPr lvl="1"/>
            <a:endParaRPr lang="en-GB" b="0" kern="0" dirty="0"/>
          </a:p>
          <a:p>
            <a:r>
              <a:rPr lang="en-GB" b="0" kern="0" dirty="0" smtClean="0"/>
              <a:t>Functional interface (</a:t>
            </a:r>
            <a:r>
              <a:rPr lang="en-GB" b="0" kern="0" dirty="0" err="1" smtClean="0"/>
              <a:t>pyplot</a:t>
            </a:r>
            <a:r>
              <a:rPr lang="en-GB" b="0" kern="0" dirty="0" smtClean="0"/>
              <a:t> / </a:t>
            </a:r>
            <a:r>
              <a:rPr lang="en-GB" b="0" kern="0" dirty="0" err="1" smtClean="0"/>
              <a:t>matlab</a:t>
            </a:r>
            <a:r>
              <a:rPr lang="en-GB" b="0" kern="0" dirty="0" smtClean="0"/>
              <a:t>):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93" y="4256978"/>
            <a:ext cx="2701056" cy="2267700"/>
          </a:xfrm>
          <a:prstGeom prst="rect">
            <a:avLst/>
          </a:prstGeom>
        </p:spPr>
      </p:pic>
      <p:sp>
        <p:nvSpPr>
          <p:cNvPr id="8" name="Right Arrow 6"/>
          <p:cNvSpPr/>
          <p:nvPr/>
        </p:nvSpPr>
        <p:spPr bwMode="auto">
          <a:xfrm>
            <a:off x="3707904" y="5702889"/>
            <a:ext cx="2304256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9644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31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this meeting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Release 3.3</a:t>
            </a:r>
          </a:p>
          <a:p>
            <a:pPr lvl="1"/>
            <a:r>
              <a:rPr lang="en-GB" dirty="0" smtClean="0"/>
              <a:t>Released on Monday 19</a:t>
            </a:r>
            <a:r>
              <a:rPr lang="en-GB" baseline="30000" dirty="0" smtClean="0"/>
              <a:t>th</a:t>
            </a:r>
            <a:r>
              <a:rPr lang="en-GB" dirty="0" smtClean="0"/>
              <a:t> January</a:t>
            </a:r>
          </a:p>
          <a:p>
            <a:pPr lvl="1"/>
            <a:r>
              <a:rPr lang="en-GB" dirty="0" smtClean="0"/>
              <a:t>Present the changes and improvements</a:t>
            </a:r>
          </a:p>
          <a:p>
            <a:pPr lvl="1"/>
            <a:r>
              <a:rPr lang="en-GB" dirty="0" smtClean="0"/>
              <a:t>Focus on </a:t>
            </a:r>
            <a:r>
              <a:rPr lang="en-GB" dirty="0" err="1" smtClean="0"/>
              <a:t>Autoreduction</a:t>
            </a:r>
            <a:endParaRPr lang="en-GB" dirty="0" smtClean="0"/>
          </a:p>
          <a:p>
            <a:pPr lvl="1"/>
            <a:r>
              <a:rPr lang="en-GB" dirty="0" smtClean="0"/>
              <a:t>What’s coming next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192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3186" y="3573016"/>
            <a:ext cx="8357286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Object-oriented interface (Figure, Axis, Line2D, etc.):</a:t>
            </a:r>
            <a:endParaRPr lang="en-GB" b="0" kern="0" dirty="0"/>
          </a:p>
          <a:p>
            <a:endParaRPr lang="en-GB" b="0" kern="0" dirty="0" smtClean="0"/>
          </a:p>
          <a:p>
            <a:endParaRPr lang="en-GB" b="0" kern="0" dirty="0"/>
          </a:p>
          <a:p>
            <a:endParaRPr lang="en-GB" b="0" kern="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9552" y="908720"/>
            <a:ext cx="8229600" cy="52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Plotting spectra:</a:t>
            </a:r>
          </a:p>
          <a:p>
            <a:pPr marL="0" indent="0">
              <a:buNone/>
            </a:pPr>
            <a:endParaRPr lang="en-GB" b="0" kern="0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1" y="4091384"/>
            <a:ext cx="3075192" cy="2505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9512" y="4077072"/>
            <a:ext cx="5772165" cy="2304256"/>
            <a:chOff x="179512" y="4077072"/>
            <a:chExt cx="5772165" cy="230425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46" y="4282143"/>
              <a:ext cx="4570502" cy="2011020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 bwMode="auto">
            <a:xfrm>
              <a:off x="179512" y="4077072"/>
              <a:ext cx="5510011" cy="2304256"/>
            </a:xfrm>
            <a:prstGeom prst="roundRect">
              <a:avLst/>
            </a:prstGeom>
            <a:solidFill>
              <a:srgbClr val="009644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2" name="Right Arrow 6"/>
            <p:cNvSpPr/>
            <p:nvPr/>
          </p:nvSpPr>
          <p:spPr bwMode="auto">
            <a:xfrm>
              <a:off x="3647421" y="5568398"/>
              <a:ext cx="2304256" cy="331946"/>
            </a:xfrm>
            <a:custGeom>
              <a:avLst/>
              <a:gdLst>
                <a:gd name="connsiteX0" fmla="*/ 0 w 978408"/>
                <a:gd name="connsiteY0" fmla="*/ 121158 h 484632"/>
                <a:gd name="connsiteX1" fmla="*/ 736092 w 978408"/>
                <a:gd name="connsiteY1" fmla="*/ 121158 h 484632"/>
                <a:gd name="connsiteX2" fmla="*/ 736092 w 978408"/>
                <a:gd name="connsiteY2" fmla="*/ 0 h 484632"/>
                <a:gd name="connsiteX3" fmla="*/ 978408 w 978408"/>
                <a:gd name="connsiteY3" fmla="*/ 242316 h 484632"/>
                <a:gd name="connsiteX4" fmla="*/ 736092 w 978408"/>
                <a:gd name="connsiteY4" fmla="*/ 484632 h 484632"/>
                <a:gd name="connsiteX5" fmla="*/ 736092 w 978408"/>
                <a:gd name="connsiteY5" fmla="*/ 363474 h 484632"/>
                <a:gd name="connsiteX6" fmla="*/ 0 w 978408"/>
                <a:gd name="connsiteY6" fmla="*/ 363474 h 484632"/>
                <a:gd name="connsiteX7" fmla="*/ 0 w 978408"/>
                <a:gd name="connsiteY7" fmla="*/ 121158 h 484632"/>
                <a:gd name="connsiteX0" fmla="*/ 376457 w 1354865"/>
                <a:gd name="connsiteY0" fmla="*/ 121158 h 484632"/>
                <a:gd name="connsiteX1" fmla="*/ 1112549 w 1354865"/>
                <a:gd name="connsiteY1" fmla="*/ 121158 h 484632"/>
                <a:gd name="connsiteX2" fmla="*/ 1112549 w 1354865"/>
                <a:gd name="connsiteY2" fmla="*/ 0 h 484632"/>
                <a:gd name="connsiteX3" fmla="*/ 1354865 w 1354865"/>
                <a:gd name="connsiteY3" fmla="*/ 242316 h 484632"/>
                <a:gd name="connsiteX4" fmla="*/ 1112549 w 1354865"/>
                <a:gd name="connsiteY4" fmla="*/ 484632 h 484632"/>
                <a:gd name="connsiteX5" fmla="*/ 1112549 w 1354865"/>
                <a:gd name="connsiteY5" fmla="*/ 363474 h 484632"/>
                <a:gd name="connsiteX6" fmla="*/ 0 w 1354865"/>
                <a:gd name="connsiteY6" fmla="*/ 226217 h 484632"/>
                <a:gd name="connsiteX7" fmla="*/ 376457 w 1354865"/>
                <a:gd name="connsiteY7" fmla="*/ 121158 h 484632"/>
                <a:gd name="connsiteX0" fmla="*/ 401027 w 1379435"/>
                <a:gd name="connsiteY0" fmla="*/ 121158 h 484632"/>
                <a:gd name="connsiteX1" fmla="*/ 133 w 1379435"/>
                <a:gd name="connsiteY1" fmla="*/ 210071 h 484632"/>
                <a:gd name="connsiteX2" fmla="*/ 1137119 w 1379435"/>
                <a:gd name="connsiteY2" fmla="*/ 121158 h 484632"/>
                <a:gd name="connsiteX3" fmla="*/ 1137119 w 1379435"/>
                <a:gd name="connsiteY3" fmla="*/ 0 h 484632"/>
                <a:gd name="connsiteX4" fmla="*/ 1379435 w 1379435"/>
                <a:gd name="connsiteY4" fmla="*/ 242316 h 484632"/>
                <a:gd name="connsiteX5" fmla="*/ 1137119 w 1379435"/>
                <a:gd name="connsiteY5" fmla="*/ 484632 h 484632"/>
                <a:gd name="connsiteX6" fmla="*/ 1137119 w 1379435"/>
                <a:gd name="connsiteY6" fmla="*/ 363474 h 484632"/>
                <a:gd name="connsiteX7" fmla="*/ 24570 w 1379435"/>
                <a:gd name="connsiteY7" fmla="*/ 226217 h 484632"/>
                <a:gd name="connsiteX8" fmla="*/ 401027 w 1379435"/>
                <a:gd name="connsiteY8" fmla="*/ 121158 h 484632"/>
                <a:gd name="connsiteX0" fmla="*/ 11860 w 1381020"/>
                <a:gd name="connsiteY0" fmla="*/ 244469 h 484632"/>
                <a:gd name="connsiteX1" fmla="*/ 1718 w 1381020"/>
                <a:gd name="connsiteY1" fmla="*/ 210071 h 484632"/>
                <a:gd name="connsiteX2" fmla="*/ 1138704 w 1381020"/>
                <a:gd name="connsiteY2" fmla="*/ 121158 h 484632"/>
                <a:gd name="connsiteX3" fmla="*/ 1138704 w 1381020"/>
                <a:gd name="connsiteY3" fmla="*/ 0 h 484632"/>
                <a:gd name="connsiteX4" fmla="*/ 1381020 w 1381020"/>
                <a:gd name="connsiteY4" fmla="*/ 242316 h 484632"/>
                <a:gd name="connsiteX5" fmla="*/ 1138704 w 1381020"/>
                <a:gd name="connsiteY5" fmla="*/ 484632 h 484632"/>
                <a:gd name="connsiteX6" fmla="*/ 1138704 w 1381020"/>
                <a:gd name="connsiteY6" fmla="*/ 363474 h 484632"/>
                <a:gd name="connsiteX7" fmla="*/ 26155 w 1381020"/>
                <a:gd name="connsiteY7" fmla="*/ 226217 h 484632"/>
                <a:gd name="connsiteX8" fmla="*/ 11860 w 1381020"/>
                <a:gd name="connsiteY8" fmla="*/ 244469 h 484632"/>
                <a:gd name="connsiteX0" fmla="*/ 0 w 1766633"/>
                <a:gd name="connsiteY0" fmla="*/ 374643 h 484632"/>
                <a:gd name="connsiteX1" fmla="*/ 387331 w 1766633"/>
                <a:gd name="connsiteY1" fmla="*/ 210071 h 484632"/>
                <a:gd name="connsiteX2" fmla="*/ 1524317 w 1766633"/>
                <a:gd name="connsiteY2" fmla="*/ 121158 h 484632"/>
                <a:gd name="connsiteX3" fmla="*/ 1524317 w 1766633"/>
                <a:gd name="connsiteY3" fmla="*/ 0 h 484632"/>
                <a:gd name="connsiteX4" fmla="*/ 1766633 w 1766633"/>
                <a:gd name="connsiteY4" fmla="*/ 242316 h 484632"/>
                <a:gd name="connsiteX5" fmla="*/ 1524317 w 1766633"/>
                <a:gd name="connsiteY5" fmla="*/ 484632 h 484632"/>
                <a:gd name="connsiteX6" fmla="*/ 1524317 w 1766633"/>
                <a:gd name="connsiteY6" fmla="*/ 363474 h 484632"/>
                <a:gd name="connsiteX7" fmla="*/ 411768 w 1766633"/>
                <a:gd name="connsiteY7" fmla="*/ 226217 h 484632"/>
                <a:gd name="connsiteX8" fmla="*/ 0 w 1766633"/>
                <a:gd name="connsiteY8" fmla="*/ 374643 h 484632"/>
                <a:gd name="connsiteX0" fmla="*/ 0 w 1382892"/>
                <a:gd name="connsiteY0" fmla="*/ 213738 h 484632"/>
                <a:gd name="connsiteX1" fmla="*/ 3590 w 1382892"/>
                <a:gd name="connsiteY1" fmla="*/ 210071 h 484632"/>
                <a:gd name="connsiteX2" fmla="*/ 1140576 w 1382892"/>
                <a:gd name="connsiteY2" fmla="*/ 121158 h 484632"/>
                <a:gd name="connsiteX3" fmla="*/ 1140576 w 1382892"/>
                <a:gd name="connsiteY3" fmla="*/ 0 h 484632"/>
                <a:gd name="connsiteX4" fmla="*/ 1382892 w 1382892"/>
                <a:gd name="connsiteY4" fmla="*/ 242316 h 484632"/>
                <a:gd name="connsiteX5" fmla="*/ 1140576 w 1382892"/>
                <a:gd name="connsiteY5" fmla="*/ 484632 h 484632"/>
                <a:gd name="connsiteX6" fmla="*/ 1140576 w 1382892"/>
                <a:gd name="connsiteY6" fmla="*/ 363474 h 484632"/>
                <a:gd name="connsiteX7" fmla="*/ 28027 w 1382892"/>
                <a:gd name="connsiteY7" fmla="*/ 226217 h 484632"/>
                <a:gd name="connsiteX8" fmla="*/ 0 w 1382892"/>
                <a:gd name="connsiteY8" fmla="*/ 213738 h 484632"/>
                <a:gd name="connsiteX0" fmla="*/ 27230 w 1380458"/>
                <a:gd name="connsiteY0" fmla="*/ 232697 h 484632"/>
                <a:gd name="connsiteX1" fmla="*/ 1156 w 1380458"/>
                <a:gd name="connsiteY1" fmla="*/ 210071 h 484632"/>
                <a:gd name="connsiteX2" fmla="*/ 1138142 w 1380458"/>
                <a:gd name="connsiteY2" fmla="*/ 121158 h 484632"/>
                <a:gd name="connsiteX3" fmla="*/ 1138142 w 1380458"/>
                <a:gd name="connsiteY3" fmla="*/ 0 h 484632"/>
                <a:gd name="connsiteX4" fmla="*/ 1380458 w 1380458"/>
                <a:gd name="connsiteY4" fmla="*/ 242316 h 484632"/>
                <a:gd name="connsiteX5" fmla="*/ 1138142 w 1380458"/>
                <a:gd name="connsiteY5" fmla="*/ 484632 h 484632"/>
                <a:gd name="connsiteX6" fmla="*/ 1138142 w 1380458"/>
                <a:gd name="connsiteY6" fmla="*/ 363474 h 484632"/>
                <a:gd name="connsiteX7" fmla="*/ 25593 w 1380458"/>
                <a:gd name="connsiteY7" fmla="*/ 226217 h 484632"/>
                <a:gd name="connsiteX8" fmla="*/ 27230 w 1380458"/>
                <a:gd name="connsiteY8" fmla="*/ 232697 h 484632"/>
                <a:gd name="connsiteX0" fmla="*/ 17197 w 1380768"/>
                <a:gd name="connsiteY0" fmla="*/ 185837 h 484632"/>
                <a:gd name="connsiteX1" fmla="*/ 1466 w 1380768"/>
                <a:gd name="connsiteY1" fmla="*/ 210071 h 484632"/>
                <a:gd name="connsiteX2" fmla="*/ 1138452 w 1380768"/>
                <a:gd name="connsiteY2" fmla="*/ 121158 h 484632"/>
                <a:gd name="connsiteX3" fmla="*/ 1138452 w 1380768"/>
                <a:gd name="connsiteY3" fmla="*/ 0 h 484632"/>
                <a:gd name="connsiteX4" fmla="*/ 1380768 w 1380768"/>
                <a:gd name="connsiteY4" fmla="*/ 242316 h 484632"/>
                <a:gd name="connsiteX5" fmla="*/ 1138452 w 1380768"/>
                <a:gd name="connsiteY5" fmla="*/ 484632 h 484632"/>
                <a:gd name="connsiteX6" fmla="*/ 1138452 w 1380768"/>
                <a:gd name="connsiteY6" fmla="*/ 363474 h 484632"/>
                <a:gd name="connsiteX7" fmla="*/ 25903 w 1380768"/>
                <a:gd name="connsiteY7" fmla="*/ 226217 h 484632"/>
                <a:gd name="connsiteX8" fmla="*/ 17197 w 1380768"/>
                <a:gd name="connsiteY8" fmla="*/ 185837 h 484632"/>
                <a:gd name="connsiteX0" fmla="*/ 2174 w 1365745"/>
                <a:gd name="connsiteY0" fmla="*/ 185837 h 484632"/>
                <a:gd name="connsiteX1" fmla="*/ 2554 w 1365745"/>
                <a:gd name="connsiteY1" fmla="*/ 218215 h 484632"/>
                <a:gd name="connsiteX2" fmla="*/ 1123429 w 1365745"/>
                <a:gd name="connsiteY2" fmla="*/ 121158 h 484632"/>
                <a:gd name="connsiteX3" fmla="*/ 1123429 w 1365745"/>
                <a:gd name="connsiteY3" fmla="*/ 0 h 484632"/>
                <a:gd name="connsiteX4" fmla="*/ 1365745 w 1365745"/>
                <a:gd name="connsiteY4" fmla="*/ 242316 h 484632"/>
                <a:gd name="connsiteX5" fmla="*/ 1123429 w 1365745"/>
                <a:gd name="connsiteY5" fmla="*/ 484632 h 484632"/>
                <a:gd name="connsiteX6" fmla="*/ 1123429 w 1365745"/>
                <a:gd name="connsiteY6" fmla="*/ 363474 h 484632"/>
                <a:gd name="connsiteX7" fmla="*/ 10880 w 1365745"/>
                <a:gd name="connsiteY7" fmla="*/ 226217 h 484632"/>
                <a:gd name="connsiteX8" fmla="*/ 2174 w 1365745"/>
                <a:gd name="connsiteY8" fmla="*/ 185837 h 484632"/>
                <a:gd name="connsiteX0" fmla="*/ 0 w 1459192"/>
                <a:gd name="connsiteY0" fmla="*/ 160258 h 484632"/>
                <a:gd name="connsiteX1" fmla="*/ 96001 w 1459192"/>
                <a:gd name="connsiteY1" fmla="*/ 218215 h 484632"/>
                <a:gd name="connsiteX2" fmla="*/ 1216876 w 1459192"/>
                <a:gd name="connsiteY2" fmla="*/ 121158 h 484632"/>
                <a:gd name="connsiteX3" fmla="*/ 1216876 w 1459192"/>
                <a:gd name="connsiteY3" fmla="*/ 0 h 484632"/>
                <a:gd name="connsiteX4" fmla="*/ 1459192 w 1459192"/>
                <a:gd name="connsiteY4" fmla="*/ 242316 h 484632"/>
                <a:gd name="connsiteX5" fmla="*/ 1216876 w 1459192"/>
                <a:gd name="connsiteY5" fmla="*/ 484632 h 484632"/>
                <a:gd name="connsiteX6" fmla="*/ 1216876 w 1459192"/>
                <a:gd name="connsiteY6" fmla="*/ 363474 h 484632"/>
                <a:gd name="connsiteX7" fmla="*/ 104327 w 1459192"/>
                <a:gd name="connsiteY7" fmla="*/ 226217 h 484632"/>
                <a:gd name="connsiteX8" fmla="*/ 0 w 1459192"/>
                <a:gd name="connsiteY8" fmla="*/ 160258 h 484632"/>
                <a:gd name="connsiteX0" fmla="*/ 8351 w 1365134"/>
                <a:gd name="connsiteY0" fmla="*/ 228938 h 484632"/>
                <a:gd name="connsiteX1" fmla="*/ 1943 w 1365134"/>
                <a:gd name="connsiteY1" fmla="*/ 218215 h 484632"/>
                <a:gd name="connsiteX2" fmla="*/ 1122818 w 1365134"/>
                <a:gd name="connsiteY2" fmla="*/ 121158 h 484632"/>
                <a:gd name="connsiteX3" fmla="*/ 1122818 w 1365134"/>
                <a:gd name="connsiteY3" fmla="*/ 0 h 484632"/>
                <a:gd name="connsiteX4" fmla="*/ 1365134 w 1365134"/>
                <a:gd name="connsiteY4" fmla="*/ 242316 h 484632"/>
                <a:gd name="connsiteX5" fmla="*/ 1122818 w 1365134"/>
                <a:gd name="connsiteY5" fmla="*/ 484632 h 484632"/>
                <a:gd name="connsiteX6" fmla="*/ 1122818 w 1365134"/>
                <a:gd name="connsiteY6" fmla="*/ 363474 h 484632"/>
                <a:gd name="connsiteX7" fmla="*/ 10269 w 1365134"/>
                <a:gd name="connsiteY7" fmla="*/ 226217 h 484632"/>
                <a:gd name="connsiteX8" fmla="*/ 8351 w 1365134"/>
                <a:gd name="connsiteY8" fmla="*/ 228938 h 484632"/>
                <a:gd name="connsiteX0" fmla="*/ 2526 w 1365696"/>
                <a:gd name="connsiteY0" fmla="*/ 221627 h 484632"/>
                <a:gd name="connsiteX1" fmla="*/ 2505 w 1365696"/>
                <a:gd name="connsiteY1" fmla="*/ 218215 h 484632"/>
                <a:gd name="connsiteX2" fmla="*/ 1123380 w 1365696"/>
                <a:gd name="connsiteY2" fmla="*/ 121158 h 484632"/>
                <a:gd name="connsiteX3" fmla="*/ 1123380 w 1365696"/>
                <a:gd name="connsiteY3" fmla="*/ 0 h 484632"/>
                <a:gd name="connsiteX4" fmla="*/ 1365696 w 1365696"/>
                <a:gd name="connsiteY4" fmla="*/ 242316 h 484632"/>
                <a:gd name="connsiteX5" fmla="*/ 1123380 w 1365696"/>
                <a:gd name="connsiteY5" fmla="*/ 484632 h 484632"/>
                <a:gd name="connsiteX6" fmla="*/ 1123380 w 1365696"/>
                <a:gd name="connsiteY6" fmla="*/ 363474 h 484632"/>
                <a:gd name="connsiteX7" fmla="*/ 10831 w 1365696"/>
                <a:gd name="connsiteY7" fmla="*/ 226217 h 484632"/>
                <a:gd name="connsiteX8" fmla="*/ 2526 w 1365696"/>
                <a:gd name="connsiteY8" fmla="*/ 221627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5696" h="484632">
                  <a:moveTo>
                    <a:pt x="2526" y="221627"/>
                  </a:moveTo>
                  <a:cubicBezTo>
                    <a:pt x="11213" y="216184"/>
                    <a:pt x="-6182" y="223658"/>
                    <a:pt x="2505" y="218215"/>
                  </a:cubicBezTo>
                  <a:lnTo>
                    <a:pt x="1123380" y="121158"/>
                  </a:lnTo>
                  <a:lnTo>
                    <a:pt x="1123380" y="0"/>
                  </a:lnTo>
                  <a:lnTo>
                    <a:pt x="1365696" y="242316"/>
                  </a:lnTo>
                  <a:lnTo>
                    <a:pt x="1123380" y="484632"/>
                  </a:lnTo>
                  <a:lnTo>
                    <a:pt x="1123380" y="363474"/>
                  </a:lnTo>
                  <a:lnTo>
                    <a:pt x="10831" y="226217"/>
                  </a:lnTo>
                  <a:lnTo>
                    <a:pt x="2526" y="221627"/>
                  </a:lnTo>
                  <a:close/>
                </a:path>
              </a:pathLst>
            </a:custGeom>
            <a:solidFill>
              <a:srgbClr val="009644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Lucida Sans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67" y="836712"/>
            <a:ext cx="3113059" cy="266138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79512" y="1351024"/>
            <a:ext cx="5976664" cy="2147076"/>
            <a:chOff x="179512" y="1497948"/>
            <a:chExt cx="5976664" cy="214707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78" y="1800428"/>
              <a:ext cx="5586621" cy="1484556"/>
            </a:xfrm>
            <a:prstGeom prst="rect">
              <a:avLst/>
            </a:prstGeom>
          </p:spPr>
        </p:pic>
        <p:sp>
          <p:nvSpPr>
            <p:cNvPr id="13" name="Right Arrow 6"/>
            <p:cNvSpPr/>
            <p:nvPr/>
          </p:nvSpPr>
          <p:spPr bwMode="auto">
            <a:xfrm>
              <a:off x="3851920" y="2663425"/>
              <a:ext cx="2304256" cy="331946"/>
            </a:xfrm>
            <a:custGeom>
              <a:avLst/>
              <a:gdLst>
                <a:gd name="connsiteX0" fmla="*/ 0 w 978408"/>
                <a:gd name="connsiteY0" fmla="*/ 121158 h 484632"/>
                <a:gd name="connsiteX1" fmla="*/ 736092 w 978408"/>
                <a:gd name="connsiteY1" fmla="*/ 121158 h 484632"/>
                <a:gd name="connsiteX2" fmla="*/ 736092 w 978408"/>
                <a:gd name="connsiteY2" fmla="*/ 0 h 484632"/>
                <a:gd name="connsiteX3" fmla="*/ 978408 w 978408"/>
                <a:gd name="connsiteY3" fmla="*/ 242316 h 484632"/>
                <a:gd name="connsiteX4" fmla="*/ 736092 w 978408"/>
                <a:gd name="connsiteY4" fmla="*/ 484632 h 484632"/>
                <a:gd name="connsiteX5" fmla="*/ 736092 w 978408"/>
                <a:gd name="connsiteY5" fmla="*/ 363474 h 484632"/>
                <a:gd name="connsiteX6" fmla="*/ 0 w 978408"/>
                <a:gd name="connsiteY6" fmla="*/ 363474 h 484632"/>
                <a:gd name="connsiteX7" fmla="*/ 0 w 978408"/>
                <a:gd name="connsiteY7" fmla="*/ 121158 h 484632"/>
                <a:gd name="connsiteX0" fmla="*/ 376457 w 1354865"/>
                <a:gd name="connsiteY0" fmla="*/ 121158 h 484632"/>
                <a:gd name="connsiteX1" fmla="*/ 1112549 w 1354865"/>
                <a:gd name="connsiteY1" fmla="*/ 121158 h 484632"/>
                <a:gd name="connsiteX2" fmla="*/ 1112549 w 1354865"/>
                <a:gd name="connsiteY2" fmla="*/ 0 h 484632"/>
                <a:gd name="connsiteX3" fmla="*/ 1354865 w 1354865"/>
                <a:gd name="connsiteY3" fmla="*/ 242316 h 484632"/>
                <a:gd name="connsiteX4" fmla="*/ 1112549 w 1354865"/>
                <a:gd name="connsiteY4" fmla="*/ 484632 h 484632"/>
                <a:gd name="connsiteX5" fmla="*/ 1112549 w 1354865"/>
                <a:gd name="connsiteY5" fmla="*/ 363474 h 484632"/>
                <a:gd name="connsiteX6" fmla="*/ 0 w 1354865"/>
                <a:gd name="connsiteY6" fmla="*/ 226217 h 484632"/>
                <a:gd name="connsiteX7" fmla="*/ 376457 w 1354865"/>
                <a:gd name="connsiteY7" fmla="*/ 121158 h 484632"/>
                <a:gd name="connsiteX0" fmla="*/ 401027 w 1379435"/>
                <a:gd name="connsiteY0" fmla="*/ 121158 h 484632"/>
                <a:gd name="connsiteX1" fmla="*/ 133 w 1379435"/>
                <a:gd name="connsiteY1" fmla="*/ 210071 h 484632"/>
                <a:gd name="connsiteX2" fmla="*/ 1137119 w 1379435"/>
                <a:gd name="connsiteY2" fmla="*/ 121158 h 484632"/>
                <a:gd name="connsiteX3" fmla="*/ 1137119 w 1379435"/>
                <a:gd name="connsiteY3" fmla="*/ 0 h 484632"/>
                <a:gd name="connsiteX4" fmla="*/ 1379435 w 1379435"/>
                <a:gd name="connsiteY4" fmla="*/ 242316 h 484632"/>
                <a:gd name="connsiteX5" fmla="*/ 1137119 w 1379435"/>
                <a:gd name="connsiteY5" fmla="*/ 484632 h 484632"/>
                <a:gd name="connsiteX6" fmla="*/ 1137119 w 1379435"/>
                <a:gd name="connsiteY6" fmla="*/ 363474 h 484632"/>
                <a:gd name="connsiteX7" fmla="*/ 24570 w 1379435"/>
                <a:gd name="connsiteY7" fmla="*/ 226217 h 484632"/>
                <a:gd name="connsiteX8" fmla="*/ 401027 w 1379435"/>
                <a:gd name="connsiteY8" fmla="*/ 121158 h 484632"/>
                <a:gd name="connsiteX0" fmla="*/ 11860 w 1381020"/>
                <a:gd name="connsiteY0" fmla="*/ 244469 h 484632"/>
                <a:gd name="connsiteX1" fmla="*/ 1718 w 1381020"/>
                <a:gd name="connsiteY1" fmla="*/ 210071 h 484632"/>
                <a:gd name="connsiteX2" fmla="*/ 1138704 w 1381020"/>
                <a:gd name="connsiteY2" fmla="*/ 121158 h 484632"/>
                <a:gd name="connsiteX3" fmla="*/ 1138704 w 1381020"/>
                <a:gd name="connsiteY3" fmla="*/ 0 h 484632"/>
                <a:gd name="connsiteX4" fmla="*/ 1381020 w 1381020"/>
                <a:gd name="connsiteY4" fmla="*/ 242316 h 484632"/>
                <a:gd name="connsiteX5" fmla="*/ 1138704 w 1381020"/>
                <a:gd name="connsiteY5" fmla="*/ 484632 h 484632"/>
                <a:gd name="connsiteX6" fmla="*/ 1138704 w 1381020"/>
                <a:gd name="connsiteY6" fmla="*/ 363474 h 484632"/>
                <a:gd name="connsiteX7" fmla="*/ 26155 w 1381020"/>
                <a:gd name="connsiteY7" fmla="*/ 226217 h 484632"/>
                <a:gd name="connsiteX8" fmla="*/ 11860 w 1381020"/>
                <a:gd name="connsiteY8" fmla="*/ 244469 h 484632"/>
                <a:gd name="connsiteX0" fmla="*/ 0 w 1766633"/>
                <a:gd name="connsiteY0" fmla="*/ 374643 h 484632"/>
                <a:gd name="connsiteX1" fmla="*/ 387331 w 1766633"/>
                <a:gd name="connsiteY1" fmla="*/ 210071 h 484632"/>
                <a:gd name="connsiteX2" fmla="*/ 1524317 w 1766633"/>
                <a:gd name="connsiteY2" fmla="*/ 121158 h 484632"/>
                <a:gd name="connsiteX3" fmla="*/ 1524317 w 1766633"/>
                <a:gd name="connsiteY3" fmla="*/ 0 h 484632"/>
                <a:gd name="connsiteX4" fmla="*/ 1766633 w 1766633"/>
                <a:gd name="connsiteY4" fmla="*/ 242316 h 484632"/>
                <a:gd name="connsiteX5" fmla="*/ 1524317 w 1766633"/>
                <a:gd name="connsiteY5" fmla="*/ 484632 h 484632"/>
                <a:gd name="connsiteX6" fmla="*/ 1524317 w 1766633"/>
                <a:gd name="connsiteY6" fmla="*/ 363474 h 484632"/>
                <a:gd name="connsiteX7" fmla="*/ 411768 w 1766633"/>
                <a:gd name="connsiteY7" fmla="*/ 226217 h 484632"/>
                <a:gd name="connsiteX8" fmla="*/ 0 w 1766633"/>
                <a:gd name="connsiteY8" fmla="*/ 374643 h 484632"/>
                <a:gd name="connsiteX0" fmla="*/ 0 w 1382892"/>
                <a:gd name="connsiteY0" fmla="*/ 213738 h 484632"/>
                <a:gd name="connsiteX1" fmla="*/ 3590 w 1382892"/>
                <a:gd name="connsiteY1" fmla="*/ 210071 h 484632"/>
                <a:gd name="connsiteX2" fmla="*/ 1140576 w 1382892"/>
                <a:gd name="connsiteY2" fmla="*/ 121158 h 484632"/>
                <a:gd name="connsiteX3" fmla="*/ 1140576 w 1382892"/>
                <a:gd name="connsiteY3" fmla="*/ 0 h 484632"/>
                <a:gd name="connsiteX4" fmla="*/ 1382892 w 1382892"/>
                <a:gd name="connsiteY4" fmla="*/ 242316 h 484632"/>
                <a:gd name="connsiteX5" fmla="*/ 1140576 w 1382892"/>
                <a:gd name="connsiteY5" fmla="*/ 484632 h 484632"/>
                <a:gd name="connsiteX6" fmla="*/ 1140576 w 1382892"/>
                <a:gd name="connsiteY6" fmla="*/ 363474 h 484632"/>
                <a:gd name="connsiteX7" fmla="*/ 28027 w 1382892"/>
                <a:gd name="connsiteY7" fmla="*/ 226217 h 484632"/>
                <a:gd name="connsiteX8" fmla="*/ 0 w 1382892"/>
                <a:gd name="connsiteY8" fmla="*/ 213738 h 484632"/>
                <a:gd name="connsiteX0" fmla="*/ 27230 w 1380458"/>
                <a:gd name="connsiteY0" fmla="*/ 232697 h 484632"/>
                <a:gd name="connsiteX1" fmla="*/ 1156 w 1380458"/>
                <a:gd name="connsiteY1" fmla="*/ 210071 h 484632"/>
                <a:gd name="connsiteX2" fmla="*/ 1138142 w 1380458"/>
                <a:gd name="connsiteY2" fmla="*/ 121158 h 484632"/>
                <a:gd name="connsiteX3" fmla="*/ 1138142 w 1380458"/>
                <a:gd name="connsiteY3" fmla="*/ 0 h 484632"/>
                <a:gd name="connsiteX4" fmla="*/ 1380458 w 1380458"/>
                <a:gd name="connsiteY4" fmla="*/ 242316 h 484632"/>
                <a:gd name="connsiteX5" fmla="*/ 1138142 w 1380458"/>
                <a:gd name="connsiteY5" fmla="*/ 484632 h 484632"/>
                <a:gd name="connsiteX6" fmla="*/ 1138142 w 1380458"/>
                <a:gd name="connsiteY6" fmla="*/ 363474 h 484632"/>
                <a:gd name="connsiteX7" fmla="*/ 25593 w 1380458"/>
                <a:gd name="connsiteY7" fmla="*/ 226217 h 484632"/>
                <a:gd name="connsiteX8" fmla="*/ 27230 w 1380458"/>
                <a:gd name="connsiteY8" fmla="*/ 232697 h 484632"/>
                <a:gd name="connsiteX0" fmla="*/ 17197 w 1380768"/>
                <a:gd name="connsiteY0" fmla="*/ 185837 h 484632"/>
                <a:gd name="connsiteX1" fmla="*/ 1466 w 1380768"/>
                <a:gd name="connsiteY1" fmla="*/ 210071 h 484632"/>
                <a:gd name="connsiteX2" fmla="*/ 1138452 w 1380768"/>
                <a:gd name="connsiteY2" fmla="*/ 121158 h 484632"/>
                <a:gd name="connsiteX3" fmla="*/ 1138452 w 1380768"/>
                <a:gd name="connsiteY3" fmla="*/ 0 h 484632"/>
                <a:gd name="connsiteX4" fmla="*/ 1380768 w 1380768"/>
                <a:gd name="connsiteY4" fmla="*/ 242316 h 484632"/>
                <a:gd name="connsiteX5" fmla="*/ 1138452 w 1380768"/>
                <a:gd name="connsiteY5" fmla="*/ 484632 h 484632"/>
                <a:gd name="connsiteX6" fmla="*/ 1138452 w 1380768"/>
                <a:gd name="connsiteY6" fmla="*/ 363474 h 484632"/>
                <a:gd name="connsiteX7" fmla="*/ 25903 w 1380768"/>
                <a:gd name="connsiteY7" fmla="*/ 226217 h 484632"/>
                <a:gd name="connsiteX8" fmla="*/ 17197 w 1380768"/>
                <a:gd name="connsiteY8" fmla="*/ 185837 h 484632"/>
                <a:gd name="connsiteX0" fmla="*/ 2174 w 1365745"/>
                <a:gd name="connsiteY0" fmla="*/ 185837 h 484632"/>
                <a:gd name="connsiteX1" fmla="*/ 2554 w 1365745"/>
                <a:gd name="connsiteY1" fmla="*/ 218215 h 484632"/>
                <a:gd name="connsiteX2" fmla="*/ 1123429 w 1365745"/>
                <a:gd name="connsiteY2" fmla="*/ 121158 h 484632"/>
                <a:gd name="connsiteX3" fmla="*/ 1123429 w 1365745"/>
                <a:gd name="connsiteY3" fmla="*/ 0 h 484632"/>
                <a:gd name="connsiteX4" fmla="*/ 1365745 w 1365745"/>
                <a:gd name="connsiteY4" fmla="*/ 242316 h 484632"/>
                <a:gd name="connsiteX5" fmla="*/ 1123429 w 1365745"/>
                <a:gd name="connsiteY5" fmla="*/ 484632 h 484632"/>
                <a:gd name="connsiteX6" fmla="*/ 1123429 w 1365745"/>
                <a:gd name="connsiteY6" fmla="*/ 363474 h 484632"/>
                <a:gd name="connsiteX7" fmla="*/ 10880 w 1365745"/>
                <a:gd name="connsiteY7" fmla="*/ 226217 h 484632"/>
                <a:gd name="connsiteX8" fmla="*/ 2174 w 1365745"/>
                <a:gd name="connsiteY8" fmla="*/ 185837 h 484632"/>
                <a:gd name="connsiteX0" fmla="*/ 0 w 1459192"/>
                <a:gd name="connsiteY0" fmla="*/ 160258 h 484632"/>
                <a:gd name="connsiteX1" fmla="*/ 96001 w 1459192"/>
                <a:gd name="connsiteY1" fmla="*/ 218215 h 484632"/>
                <a:gd name="connsiteX2" fmla="*/ 1216876 w 1459192"/>
                <a:gd name="connsiteY2" fmla="*/ 121158 h 484632"/>
                <a:gd name="connsiteX3" fmla="*/ 1216876 w 1459192"/>
                <a:gd name="connsiteY3" fmla="*/ 0 h 484632"/>
                <a:gd name="connsiteX4" fmla="*/ 1459192 w 1459192"/>
                <a:gd name="connsiteY4" fmla="*/ 242316 h 484632"/>
                <a:gd name="connsiteX5" fmla="*/ 1216876 w 1459192"/>
                <a:gd name="connsiteY5" fmla="*/ 484632 h 484632"/>
                <a:gd name="connsiteX6" fmla="*/ 1216876 w 1459192"/>
                <a:gd name="connsiteY6" fmla="*/ 363474 h 484632"/>
                <a:gd name="connsiteX7" fmla="*/ 104327 w 1459192"/>
                <a:gd name="connsiteY7" fmla="*/ 226217 h 484632"/>
                <a:gd name="connsiteX8" fmla="*/ 0 w 1459192"/>
                <a:gd name="connsiteY8" fmla="*/ 160258 h 484632"/>
                <a:gd name="connsiteX0" fmla="*/ 8351 w 1365134"/>
                <a:gd name="connsiteY0" fmla="*/ 228938 h 484632"/>
                <a:gd name="connsiteX1" fmla="*/ 1943 w 1365134"/>
                <a:gd name="connsiteY1" fmla="*/ 218215 h 484632"/>
                <a:gd name="connsiteX2" fmla="*/ 1122818 w 1365134"/>
                <a:gd name="connsiteY2" fmla="*/ 121158 h 484632"/>
                <a:gd name="connsiteX3" fmla="*/ 1122818 w 1365134"/>
                <a:gd name="connsiteY3" fmla="*/ 0 h 484632"/>
                <a:gd name="connsiteX4" fmla="*/ 1365134 w 1365134"/>
                <a:gd name="connsiteY4" fmla="*/ 242316 h 484632"/>
                <a:gd name="connsiteX5" fmla="*/ 1122818 w 1365134"/>
                <a:gd name="connsiteY5" fmla="*/ 484632 h 484632"/>
                <a:gd name="connsiteX6" fmla="*/ 1122818 w 1365134"/>
                <a:gd name="connsiteY6" fmla="*/ 363474 h 484632"/>
                <a:gd name="connsiteX7" fmla="*/ 10269 w 1365134"/>
                <a:gd name="connsiteY7" fmla="*/ 226217 h 484632"/>
                <a:gd name="connsiteX8" fmla="*/ 8351 w 1365134"/>
                <a:gd name="connsiteY8" fmla="*/ 228938 h 484632"/>
                <a:gd name="connsiteX0" fmla="*/ 2526 w 1365696"/>
                <a:gd name="connsiteY0" fmla="*/ 221627 h 484632"/>
                <a:gd name="connsiteX1" fmla="*/ 2505 w 1365696"/>
                <a:gd name="connsiteY1" fmla="*/ 218215 h 484632"/>
                <a:gd name="connsiteX2" fmla="*/ 1123380 w 1365696"/>
                <a:gd name="connsiteY2" fmla="*/ 121158 h 484632"/>
                <a:gd name="connsiteX3" fmla="*/ 1123380 w 1365696"/>
                <a:gd name="connsiteY3" fmla="*/ 0 h 484632"/>
                <a:gd name="connsiteX4" fmla="*/ 1365696 w 1365696"/>
                <a:gd name="connsiteY4" fmla="*/ 242316 h 484632"/>
                <a:gd name="connsiteX5" fmla="*/ 1123380 w 1365696"/>
                <a:gd name="connsiteY5" fmla="*/ 484632 h 484632"/>
                <a:gd name="connsiteX6" fmla="*/ 1123380 w 1365696"/>
                <a:gd name="connsiteY6" fmla="*/ 363474 h 484632"/>
                <a:gd name="connsiteX7" fmla="*/ 10831 w 1365696"/>
                <a:gd name="connsiteY7" fmla="*/ 226217 h 484632"/>
                <a:gd name="connsiteX8" fmla="*/ 2526 w 1365696"/>
                <a:gd name="connsiteY8" fmla="*/ 221627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5696" h="484632">
                  <a:moveTo>
                    <a:pt x="2526" y="221627"/>
                  </a:moveTo>
                  <a:cubicBezTo>
                    <a:pt x="11213" y="216184"/>
                    <a:pt x="-6182" y="223658"/>
                    <a:pt x="2505" y="218215"/>
                  </a:cubicBezTo>
                  <a:lnTo>
                    <a:pt x="1123380" y="121158"/>
                  </a:lnTo>
                  <a:lnTo>
                    <a:pt x="1123380" y="0"/>
                  </a:lnTo>
                  <a:lnTo>
                    <a:pt x="1365696" y="242316"/>
                  </a:lnTo>
                  <a:lnTo>
                    <a:pt x="1123380" y="484632"/>
                  </a:lnTo>
                  <a:lnTo>
                    <a:pt x="1123380" y="363474"/>
                  </a:lnTo>
                  <a:lnTo>
                    <a:pt x="10831" y="226217"/>
                  </a:lnTo>
                  <a:lnTo>
                    <a:pt x="2526" y="221627"/>
                  </a:lnTo>
                  <a:close/>
                </a:path>
              </a:pathLst>
            </a:custGeom>
            <a:solidFill>
              <a:srgbClr val="009644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179512" y="1497948"/>
              <a:ext cx="5662387" cy="2147076"/>
            </a:xfrm>
            <a:prstGeom prst="roundRect">
              <a:avLst/>
            </a:prstGeom>
            <a:solidFill>
              <a:srgbClr val="009644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449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9221" y="908720"/>
            <a:ext cx="822960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To </a:t>
            </a:r>
            <a:r>
              <a:rPr lang="en-GB" b="0" kern="0" dirty="0"/>
              <a:t>learn how to use it</a:t>
            </a:r>
            <a:r>
              <a:rPr lang="en-GB" b="0" kern="0" dirty="0" smtClean="0"/>
              <a:t>:</a:t>
            </a:r>
          </a:p>
          <a:p>
            <a:pPr lvl="1"/>
            <a:r>
              <a:rPr lang="en-GB" b="0" kern="0" dirty="0">
                <a:solidFill>
                  <a:srgbClr val="009644"/>
                </a:solidFill>
              </a:rPr>
              <a:t>help</a:t>
            </a:r>
            <a:r>
              <a:rPr lang="en-GB" b="0" kern="0" dirty="0"/>
              <a:t>(</a:t>
            </a:r>
            <a:r>
              <a:rPr lang="en-GB" b="0" kern="0" dirty="0" err="1">
                <a:solidFill>
                  <a:srgbClr val="008BBC"/>
                </a:solidFill>
              </a:rPr>
              <a:t>pymantidplot.future.pyplot</a:t>
            </a:r>
            <a:r>
              <a:rPr lang="en-GB" b="0" kern="0" dirty="0" smtClean="0"/>
              <a:t>)</a:t>
            </a:r>
            <a:endParaRPr lang="en-GB" b="0" kern="0" dirty="0"/>
          </a:p>
          <a:p>
            <a:pPr lvl="1"/>
            <a:r>
              <a:rPr lang="en-GB" sz="1600" kern="0" dirty="0" smtClean="0">
                <a:hlinkClick r:id="rId3"/>
              </a:rPr>
              <a:t>http</a:t>
            </a:r>
            <a:r>
              <a:rPr lang="en-GB" sz="1600" kern="0" dirty="0">
                <a:hlinkClick r:id="rId3"/>
              </a:rPr>
              <a:t>://docs.mantidproject.org/nightly/api/python/index.html</a:t>
            </a:r>
            <a:endParaRPr lang="en-GB" sz="1600" kern="0" dirty="0"/>
          </a:p>
          <a:p>
            <a:pPr lvl="1"/>
            <a:r>
              <a:rPr lang="en-GB" b="0" kern="0" dirty="0" smtClean="0"/>
              <a:t>Familiar interface, &gt;90</a:t>
            </a:r>
            <a:r>
              <a:rPr lang="en-GB" b="0" kern="0" dirty="0"/>
              <a:t>% like the </a:t>
            </a:r>
            <a:r>
              <a:rPr lang="en-GB" b="0" kern="0" dirty="0" err="1"/>
              <a:t>Pyplot</a:t>
            </a:r>
            <a:r>
              <a:rPr lang="en-GB" b="0" kern="0" dirty="0"/>
              <a:t> tutorial: </a:t>
            </a:r>
            <a:r>
              <a:rPr lang="en-GB" sz="1600" kern="0" dirty="0">
                <a:hlinkClick r:id="rId4"/>
              </a:rPr>
              <a:t>http://</a:t>
            </a:r>
            <a:r>
              <a:rPr lang="en-GB" sz="1600" kern="0" dirty="0" smtClean="0">
                <a:hlinkClick r:id="rId4"/>
              </a:rPr>
              <a:t>matplotlib.org/users/pyplot_tutorial.html</a:t>
            </a:r>
            <a:endParaRPr lang="en-GB" sz="1600" kern="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21122" y="2675753"/>
            <a:ext cx="8247699" cy="3742075"/>
            <a:chOff x="395535" y="2801150"/>
            <a:chExt cx="8247699" cy="37420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5" y="2801150"/>
              <a:ext cx="8247699" cy="3742075"/>
            </a:xfrm>
            <a:prstGeom prst="rect">
              <a:avLst/>
            </a:prstGeom>
          </p:spPr>
        </p:pic>
        <p:sp>
          <p:nvSpPr>
            <p:cNvPr id="4" name="Freeform 3"/>
            <p:cNvSpPr/>
            <p:nvPr/>
          </p:nvSpPr>
          <p:spPr bwMode="auto">
            <a:xfrm>
              <a:off x="3059832" y="4832615"/>
              <a:ext cx="2387825" cy="577145"/>
            </a:xfrm>
            <a:custGeom>
              <a:avLst/>
              <a:gdLst>
                <a:gd name="connsiteX0" fmla="*/ 1177091 w 2387825"/>
                <a:gd name="connsiteY0" fmla="*/ 43745 h 577145"/>
                <a:gd name="connsiteX1" fmla="*/ 1117825 w 2387825"/>
                <a:gd name="connsiteY1" fmla="*/ 35279 h 577145"/>
                <a:gd name="connsiteX2" fmla="*/ 1058558 w 2387825"/>
                <a:gd name="connsiteY2" fmla="*/ 18345 h 577145"/>
                <a:gd name="connsiteX3" fmla="*/ 169558 w 2387825"/>
                <a:gd name="connsiteY3" fmla="*/ 26812 h 577145"/>
                <a:gd name="connsiteX4" fmla="*/ 135691 w 2387825"/>
                <a:gd name="connsiteY4" fmla="*/ 35279 h 577145"/>
                <a:gd name="connsiteX5" fmla="*/ 110291 w 2387825"/>
                <a:gd name="connsiteY5" fmla="*/ 43745 h 577145"/>
                <a:gd name="connsiteX6" fmla="*/ 59491 w 2387825"/>
                <a:gd name="connsiteY6" fmla="*/ 86079 h 577145"/>
                <a:gd name="connsiteX7" fmla="*/ 34091 w 2387825"/>
                <a:gd name="connsiteY7" fmla="*/ 103012 h 577145"/>
                <a:gd name="connsiteX8" fmla="*/ 225 w 2387825"/>
                <a:gd name="connsiteY8" fmla="*/ 153812 h 577145"/>
                <a:gd name="connsiteX9" fmla="*/ 17158 w 2387825"/>
                <a:gd name="connsiteY9" fmla="*/ 246945 h 577145"/>
                <a:gd name="connsiteX10" fmla="*/ 34091 w 2387825"/>
                <a:gd name="connsiteY10" fmla="*/ 263879 h 577145"/>
                <a:gd name="connsiteX11" fmla="*/ 59491 w 2387825"/>
                <a:gd name="connsiteY11" fmla="*/ 314679 h 577145"/>
                <a:gd name="connsiteX12" fmla="*/ 67958 w 2387825"/>
                <a:gd name="connsiteY12" fmla="*/ 340079 h 577145"/>
                <a:gd name="connsiteX13" fmla="*/ 84891 w 2387825"/>
                <a:gd name="connsiteY13" fmla="*/ 365479 h 577145"/>
                <a:gd name="connsiteX14" fmla="*/ 110291 w 2387825"/>
                <a:gd name="connsiteY14" fmla="*/ 424745 h 577145"/>
                <a:gd name="connsiteX15" fmla="*/ 127225 w 2387825"/>
                <a:gd name="connsiteY15" fmla="*/ 441679 h 577145"/>
                <a:gd name="connsiteX16" fmla="*/ 152625 w 2387825"/>
                <a:gd name="connsiteY16" fmla="*/ 509412 h 577145"/>
                <a:gd name="connsiteX17" fmla="*/ 178025 w 2387825"/>
                <a:gd name="connsiteY17" fmla="*/ 526345 h 577145"/>
                <a:gd name="connsiteX18" fmla="*/ 211891 w 2387825"/>
                <a:gd name="connsiteY18" fmla="*/ 534812 h 577145"/>
                <a:gd name="connsiteX19" fmla="*/ 237291 w 2387825"/>
                <a:gd name="connsiteY19" fmla="*/ 551745 h 577145"/>
                <a:gd name="connsiteX20" fmla="*/ 271158 w 2387825"/>
                <a:gd name="connsiteY20" fmla="*/ 560212 h 577145"/>
                <a:gd name="connsiteX21" fmla="*/ 313491 w 2387825"/>
                <a:gd name="connsiteY21" fmla="*/ 577145 h 577145"/>
                <a:gd name="connsiteX22" fmla="*/ 1439558 w 2387825"/>
                <a:gd name="connsiteY22" fmla="*/ 568679 h 577145"/>
                <a:gd name="connsiteX23" fmla="*/ 1600425 w 2387825"/>
                <a:gd name="connsiteY23" fmla="*/ 543279 h 577145"/>
                <a:gd name="connsiteX24" fmla="*/ 1718958 w 2387825"/>
                <a:gd name="connsiteY24" fmla="*/ 534812 h 577145"/>
                <a:gd name="connsiteX25" fmla="*/ 1752825 w 2387825"/>
                <a:gd name="connsiteY25" fmla="*/ 526345 h 577145"/>
                <a:gd name="connsiteX26" fmla="*/ 1812091 w 2387825"/>
                <a:gd name="connsiteY26" fmla="*/ 509412 h 577145"/>
                <a:gd name="connsiteX27" fmla="*/ 1905225 w 2387825"/>
                <a:gd name="connsiteY27" fmla="*/ 500945 h 577145"/>
                <a:gd name="connsiteX28" fmla="*/ 2015291 w 2387825"/>
                <a:gd name="connsiteY28" fmla="*/ 484012 h 577145"/>
                <a:gd name="connsiteX29" fmla="*/ 2150758 w 2387825"/>
                <a:gd name="connsiteY29" fmla="*/ 467079 h 577145"/>
                <a:gd name="connsiteX30" fmla="*/ 2176158 w 2387825"/>
                <a:gd name="connsiteY30" fmla="*/ 458612 h 577145"/>
                <a:gd name="connsiteX31" fmla="*/ 2252358 w 2387825"/>
                <a:gd name="connsiteY31" fmla="*/ 441679 h 577145"/>
                <a:gd name="connsiteX32" fmla="*/ 2277758 w 2387825"/>
                <a:gd name="connsiteY32" fmla="*/ 424745 h 577145"/>
                <a:gd name="connsiteX33" fmla="*/ 2345491 w 2387825"/>
                <a:gd name="connsiteY33" fmla="*/ 399345 h 577145"/>
                <a:gd name="connsiteX34" fmla="*/ 2379358 w 2387825"/>
                <a:gd name="connsiteY34" fmla="*/ 331612 h 577145"/>
                <a:gd name="connsiteX35" fmla="*/ 2387825 w 2387825"/>
                <a:gd name="connsiteY35" fmla="*/ 306212 h 577145"/>
                <a:gd name="connsiteX36" fmla="*/ 2362425 w 2387825"/>
                <a:gd name="connsiteY36" fmla="*/ 196145 h 577145"/>
                <a:gd name="connsiteX37" fmla="*/ 2337025 w 2387825"/>
                <a:gd name="connsiteY37" fmla="*/ 187679 h 577145"/>
                <a:gd name="connsiteX38" fmla="*/ 2286225 w 2387825"/>
                <a:gd name="connsiteY38" fmla="*/ 162279 h 577145"/>
                <a:gd name="connsiteX39" fmla="*/ 2260825 w 2387825"/>
                <a:gd name="connsiteY39" fmla="*/ 145345 h 577145"/>
                <a:gd name="connsiteX40" fmla="*/ 2176158 w 2387825"/>
                <a:gd name="connsiteY40" fmla="*/ 119945 h 577145"/>
                <a:gd name="connsiteX41" fmla="*/ 2091491 w 2387825"/>
                <a:gd name="connsiteY41" fmla="*/ 86079 h 577145"/>
                <a:gd name="connsiteX42" fmla="*/ 1464958 w 2387825"/>
                <a:gd name="connsiteY42" fmla="*/ 60679 h 577145"/>
                <a:gd name="connsiteX43" fmla="*/ 1431091 w 2387825"/>
                <a:gd name="connsiteY43" fmla="*/ 52212 h 577145"/>
                <a:gd name="connsiteX44" fmla="*/ 1405691 w 2387825"/>
                <a:gd name="connsiteY44" fmla="*/ 35279 h 577145"/>
                <a:gd name="connsiteX45" fmla="*/ 1287158 w 2387825"/>
                <a:gd name="connsiteY45" fmla="*/ 26812 h 577145"/>
                <a:gd name="connsiteX46" fmla="*/ 1210958 w 2387825"/>
                <a:gd name="connsiteY46" fmla="*/ 18345 h 577145"/>
                <a:gd name="connsiteX47" fmla="*/ 1058558 w 2387825"/>
                <a:gd name="connsiteY47" fmla="*/ 9879 h 577145"/>
                <a:gd name="connsiteX48" fmla="*/ 973891 w 2387825"/>
                <a:gd name="connsiteY48" fmla="*/ 26812 h 577145"/>
                <a:gd name="connsiteX49" fmla="*/ 931558 w 2387825"/>
                <a:gd name="connsiteY49" fmla="*/ 43745 h 57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387825" h="577145">
                  <a:moveTo>
                    <a:pt x="1177091" y="43745"/>
                  </a:moveTo>
                  <a:cubicBezTo>
                    <a:pt x="1157336" y="40923"/>
                    <a:pt x="1137459" y="38849"/>
                    <a:pt x="1117825" y="35279"/>
                  </a:cubicBezTo>
                  <a:cubicBezTo>
                    <a:pt x="1094437" y="31027"/>
                    <a:pt x="1080320" y="25599"/>
                    <a:pt x="1058558" y="18345"/>
                  </a:cubicBezTo>
                  <a:lnTo>
                    <a:pt x="169558" y="26812"/>
                  </a:lnTo>
                  <a:cubicBezTo>
                    <a:pt x="157924" y="27025"/>
                    <a:pt x="146880" y="32082"/>
                    <a:pt x="135691" y="35279"/>
                  </a:cubicBezTo>
                  <a:cubicBezTo>
                    <a:pt x="127110" y="37731"/>
                    <a:pt x="118758" y="40923"/>
                    <a:pt x="110291" y="43745"/>
                  </a:cubicBezTo>
                  <a:cubicBezTo>
                    <a:pt x="47221" y="85793"/>
                    <a:pt x="124689" y="31747"/>
                    <a:pt x="59491" y="86079"/>
                  </a:cubicBezTo>
                  <a:cubicBezTo>
                    <a:pt x="51674" y="92593"/>
                    <a:pt x="42558" y="97368"/>
                    <a:pt x="34091" y="103012"/>
                  </a:cubicBezTo>
                  <a:cubicBezTo>
                    <a:pt x="22802" y="119945"/>
                    <a:pt x="-2653" y="133665"/>
                    <a:pt x="225" y="153812"/>
                  </a:cubicBezTo>
                  <a:cubicBezTo>
                    <a:pt x="1210" y="160705"/>
                    <a:pt x="9172" y="230974"/>
                    <a:pt x="17158" y="246945"/>
                  </a:cubicBezTo>
                  <a:cubicBezTo>
                    <a:pt x="20728" y="254085"/>
                    <a:pt x="28447" y="258234"/>
                    <a:pt x="34091" y="263879"/>
                  </a:cubicBezTo>
                  <a:cubicBezTo>
                    <a:pt x="55373" y="327723"/>
                    <a:pt x="26665" y="249027"/>
                    <a:pt x="59491" y="314679"/>
                  </a:cubicBezTo>
                  <a:cubicBezTo>
                    <a:pt x="63482" y="322661"/>
                    <a:pt x="63967" y="332097"/>
                    <a:pt x="67958" y="340079"/>
                  </a:cubicBezTo>
                  <a:cubicBezTo>
                    <a:pt x="72509" y="349180"/>
                    <a:pt x="80340" y="356378"/>
                    <a:pt x="84891" y="365479"/>
                  </a:cubicBezTo>
                  <a:cubicBezTo>
                    <a:pt x="107466" y="410629"/>
                    <a:pt x="75060" y="371899"/>
                    <a:pt x="110291" y="424745"/>
                  </a:cubicBezTo>
                  <a:cubicBezTo>
                    <a:pt x="114719" y="431387"/>
                    <a:pt x="121580" y="436034"/>
                    <a:pt x="127225" y="441679"/>
                  </a:cubicBezTo>
                  <a:cubicBezTo>
                    <a:pt x="132922" y="464467"/>
                    <a:pt x="136811" y="490436"/>
                    <a:pt x="152625" y="509412"/>
                  </a:cubicBezTo>
                  <a:cubicBezTo>
                    <a:pt x="159139" y="517229"/>
                    <a:pt x="168672" y="522337"/>
                    <a:pt x="178025" y="526345"/>
                  </a:cubicBezTo>
                  <a:cubicBezTo>
                    <a:pt x="188720" y="530929"/>
                    <a:pt x="200602" y="531990"/>
                    <a:pt x="211891" y="534812"/>
                  </a:cubicBezTo>
                  <a:cubicBezTo>
                    <a:pt x="220358" y="540456"/>
                    <a:pt x="227938" y="547737"/>
                    <a:pt x="237291" y="551745"/>
                  </a:cubicBezTo>
                  <a:cubicBezTo>
                    <a:pt x="247987" y="556329"/>
                    <a:pt x="260119" y="556532"/>
                    <a:pt x="271158" y="560212"/>
                  </a:cubicBezTo>
                  <a:cubicBezTo>
                    <a:pt x="285576" y="565018"/>
                    <a:pt x="299380" y="571501"/>
                    <a:pt x="313491" y="577145"/>
                  </a:cubicBezTo>
                  <a:lnTo>
                    <a:pt x="1439558" y="568679"/>
                  </a:lnTo>
                  <a:cubicBezTo>
                    <a:pt x="1632951" y="564732"/>
                    <a:pt x="1497099" y="554155"/>
                    <a:pt x="1600425" y="543279"/>
                  </a:cubicBezTo>
                  <a:cubicBezTo>
                    <a:pt x="1639819" y="539132"/>
                    <a:pt x="1679447" y="537634"/>
                    <a:pt x="1718958" y="534812"/>
                  </a:cubicBezTo>
                  <a:cubicBezTo>
                    <a:pt x="1730247" y="531990"/>
                    <a:pt x="1741636" y="529542"/>
                    <a:pt x="1752825" y="526345"/>
                  </a:cubicBezTo>
                  <a:cubicBezTo>
                    <a:pt x="1775673" y="519817"/>
                    <a:pt x="1787287" y="512719"/>
                    <a:pt x="1812091" y="509412"/>
                  </a:cubicBezTo>
                  <a:cubicBezTo>
                    <a:pt x="1842990" y="505292"/>
                    <a:pt x="1874180" y="503767"/>
                    <a:pt x="1905225" y="500945"/>
                  </a:cubicBezTo>
                  <a:cubicBezTo>
                    <a:pt x="1958212" y="483284"/>
                    <a:pt x="1919586" y="494087"/>
                    <a:pt x="2015291" y="484012"/>
                  </a:cubicBezTo>
                  <a:cubicBezTo>
                    <a:pt x="2096380" y="475476"/>
                    <a:pt x="2077861" y="477492"/>
                    <a:pt x="2150758" y="467079"/>
                  </a:cubicBezTo>
                  <a:cubicBezTo>
                    <a:pt x="2159225" y="464257"/>
                    <a:pt x="2167446" y="460548"/>
                    <a:pt x="2176158" y="458612"/>
                  </a:cubicBezTo>
                  <a:cubicBezTo>
                    <a:pt x="2265573" y="438741"/>
                    <a:pt x="2195173" y="460739"/>
                    <a:pt x="2252358" y="441679"/>
                  </a:cubicBezTo>
                  <a:cubicBezTo>
                    <a:pt x="2260825" y="436034"/>
                    <a:pt x="2268657" y="429296"/>
                    <a:pt x="2277758" y="424745"/>
                  </a:cubicBezTo>
                  <a:cubicBezTo>
                    <a:pt x="2298001" y="414623"/>
                    <a:pt x="2323511" y="406672"/>
                    <a:pt x="2345491" y="399345"/>
                  </a:cubicBezTo>
                  <a:cubicBezTo>
                    <a:pt x="2375047" y="369791"/>
                    <a:pt x="2359900" y="389985"/>
                    <a:pt x="2379358" y="331612"/>
                  </a:cubicBezTo>
                  <a:lnTo>
                    <a:pt x="2387825" y="306212"/>
                  </a:lnTo>
                  <a:cubicBezTo>
                    <a:pt x="2385274" y="280702"/>
                    <a:pt x="2392605" y="220289"/>
                    <a:pt x="2362425" y="196145"/>
                  </a:cubicBezTo>
                  <a:cubicBezTo>
                    <a:pt x="2355456" y="190570"/>
                    <a:pt x="2345492" y="190501"/>
                    <a:pt x="2337025" y="187679"/>
                  </a:cubicBezTo>
                  <a:cubicBezTo>
                    <a:pt x="2264231" y="139148"/>
                    <a:pt x="2356332" y="197333"/>
                    <a:pt x="2286225" y="162279"/>
                  </a:cubicBezTo>
                  <a:cubicBezTo>
                    <a:pt x="2277123" y="157728"/>
                    <a:pt x="2270124" y="149478"/>
                    <a:pt x="2260825" y="145345"/>
                  </a:cubicBezTo>
                  <a:cubicBezTo>
                    <a:pt x="2156637" y="99039"/>
                    <a:pt x="2254950" y="149492"/>
                    <a:pt x="2176158" y="119945"/>
                  </a:cubicBezTo>
                  <a:cubicBezTo>
                    <a:pt x="2131937" y="103362"/>
                    <a:pt x="2146329" y="95219"/>
                    <a:pt x="2091491" y="86079"/>
                  </a:cubicBezTo>
                  <a:cubicBezTo>
                    <a:pt x="1817272" y="40374"/>
                    <a:pt x="2024220" y="69699"/>
                    <a:pt x="1464958" y="60679"/>
                  </a:cubicBezTo>
                  <a:cubicBezTo>
                    <a:pt x="1453669" y="57857"/>
                    <a:pt x="1441787" y="56796"/>
                    <a:pt x="1431091" y="52212"/>
                  </a:cubicBezTo>
                  <a:cubicBezTo>
                    <a:pt x="1421738" y="48204"/>
                    <a:pt x="1415712" y="37047"/>
                    <a:pt x="1405691" y="35279"/>
                  </a:cubicBezTo>
                  <a:cubicBezTo>
                    <a:pt x="1366682" y="28395"/>
                    <a:pt x="1326621" y="30244"/>
                    <a:pt x="1287158" y="26812"/>
                  </a:cubicBezTo>
                  <a:cubicBezTo>
                    <a:pt x="1261698" y="24598"/>
                    <a:pt x="1236358" y="21167"/>
                    <a:pt x="1210958" y="18345"/>
                  </a:cubicBezTo>
                  <a:cubicBezTo>
                    <a:pt x="1127918" y="-9335"/>
                    <a:pt x="1177946" y="-70"/>
                    <a:pt x="1058558" y="9879"/>
                  </a:cubicBezTo>
                  <a:cubicBezTo>
                    <a:pt x="1030336" y="15523"/>
                    <a:pt x="997839" y="10847"/>
                    <a:pt x="973891" y="26812"/>
                  </a:cubicBezTo>
                  <a:cubicBezTo>
                    <a:pt x="943795" y="46876"/>
                    <a:pt x="958667" y="43745"/>
                    <a:pt x="931558" y="43745"/>
                  </a:cubicBezTo>
                </a:path>
              </a:pathLst>
            </a:custGeom>
            <a:noFill/>
            <a:ln w="63500" cap="flat" cmpd="sng" algn="ctr">
              <a:solidFill>
                <a:srgbClr val="008BB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</p:grpSp>
      <p:sp>
        <p:nvSpPr>
          <p:cNvPr id="13" name="Freeform 12"/>
          <p:cNvSpPr/>
          <p:nvPr/>
        </p:nvSpPr>
        <p:spPr bwMode="auto">
          <a:xfrm>
            <a:off x="118533" y="1871133"/>
            <a:ext cx="3081867" cy="2870200"/>
          </a:xfrm>
          <a:custGeom>
            <a:avLst/>
            <a:gdLst>
              <a:gd name="connsiteX0" fmla="*/ 973667 w 3081867"/>
              <a:gd name="connsiteY0" fmla="*/ 0 h 2870200"/>
              <a:gd name="connsiteX1" fmla="*/ 609600 w 3081867"/>
              <a:gd name="connsiteY1" fmla="*/ 8467 h 2870200"/>
              <a:gd name="connsiteX2" fmla="*/ 550334 w 3081867"/>
              <a:gd name="connsiteY2" fmla="*/ 25400 h 2870200"/>
              <a:gd name="connsiteX3" fmla="*/ 406400 w 3081867"/>
              <a:gd name="connsiteY3" fmla="*/ 67734 h 2870200"/>
              <a:gd name="connsiteX4" fmla="*/ 347134 w 3081867"/>
              <a:gd name="connsiteY4" fmla="*/ 101600 h 2870200"/>
              <a:gd name="connsiteX5" fmla="*/ 321734 w 3081867"/>
              <a:gd name="connsiteY5" fmla="*/ 110067 h 2870200"/>
              <a:gd name="connsiteX6" fmla="*/ 270934 w 3081867"/>
              <a:gd name="connsiteY6" fmla="*/ 152400 h 2870200"/>
              <a:gd name="connsiteX7" fmla="*/ 245534 w 3081867"/>
              <a:gd name="connsiteY7" fmla="*/ 169334 h 2870200"/>
              <a:gd name="connsiteX8" fmla="*/ 169334 w 3081867"/>
              <a:gd name="connsiteY8" fmla="*/ 262467 h 2870200"/>
              <a:gd name="connsiteX9" fmla="*/ 152400 w 3081867"/>
              <a:gd name="connsiteY9" fmla="*/ 287867 h 2870200"/>
              <a:gd name="connsiteX10" fmla="*/ 143934 w 3081867"/>
              <a:gd name="connsiteY10" fmla="*/ 313267 h 2870200"/>
              <a:gd name="connsiteX11" fmla="*/ 118534 w 3081867"/>
              <a:gd name="connsiteY11" fmla="*/ 347134 h 2870200"/>
              <a:gd name="connsiteX12" fmla="*/ 110067 w 3081867"/>
              <a:gd name="connsiteY12" fmla="*/ 389467 h 2870200"/>
              <a:gd name="connsiteX13" fmla="*/ 84667 w 3081867"/>
              <a:gd name="connsiteY13" fmla="*/ 431800 h 2870200"/>
              <a:gd name="connsiteX14" fmla="*/ 76200 w 3081867"/>
              <a:gd name="connsiteY14" fmla="*/ 465667 h 2870200"/>
              <a:gd name="connsiteX15" fmla="*/ 67734 w 3081867"/>
              <a:gd name="connsiteY15" fmla="*/ 508000 h 2870200"/>
              <a:gd name="connsiteX16" fmla="*/ 42334 w 3081867"/>
              <a:gd name="connsiteY16" fmla="*/ 575734 h 2870200"/>
              <a:gd name="connsiteX17" fmla="*/ 33867 w 3081867"/>
              <a:gd name="connsiteY17" fmla="*/ 626534 h 2870200"/>
              <a:gd name="connsiteX18" fmla="*/ 25400 w 3081867"/>
              <a:gd name="connsiteY18" fmla="*/ 660400 h 2870200"/>
              <a:gd name="connsiteX19" fmla="*/ 0 w 3081867"/>
              <a:gd name="connsiteY19" fmla="*/ 778934 h 2870200"/>
              <a:gd name="connsiteX20" fmla="*/ 16934 w 3081867"/>
              <a:gd name="connsiteY20" fmla="*/ 1041400 h 2870200"/>
              <a:gd name="connsiteX21" fmla="*/ 42334 w 3081867"/>
              <a:gd name="connsiteY21" fmla="*/ 1134534 h 2870200"/>
              <a:gd name="connsiteX22" fmla="*/ 101600 w 3081867"/>
              <a:gd name="connsiteY22" fmla="*/ 1244600 h 2870200"/>
              <a:gd name="connsiteX23" fmla="*/ 118534 w 3081867"/>
              <a:gd name="connsiteY23" fmla="*/ 1261534 h 2870200"/>
              <a:gd name="connsiteX24" fmla="*/ 143934 w 3081867"/>
              <a:gd name="connsiteY24" fmla="*/ 1303867 h 2870200"/>
              <a:gd name="connsiteX25" fmla="*/ 186267 w 3081867"/>
              <a:gd name="connsiteY25" fmla="*/ 1346200 h 2870200"/>
              <a:gd name="connsiteX26" fmla="*/ 203200 w 3081867"/>
              <a:gd name="connsiteY26" fmla="*/ 1371600 h 2870200"/>
              <a:gd name="connsiteX27" fmla="*/ 228600 w 3081867"/>
              <a:gd name="connsiteY27" fmla="*/ 1405467 h 2870200"/>
              <a:gd name="connsiteX28" fmla="*/ 245534 w 3081867"/>
              <a:gd name="connsiteY28" fmla="*/ 1422400 h 2870200"/>
              <a:gd name="connsiteX29" fmla="*/ 262467 w 3081867"/>
              <a:gd name="connsiteY29" fmla="*/ 1447800 h 2870200"/>
              <a:gd name="connsiteX30" fmla="*/ 279400 w 3081867"/>
              <a:gd name="connsiteY30" fmla="*/ 1464734 h 2870200"/>
              <a:gd name="connsiteX31" fmla="*/ 330200 w 3081867"/>
              <a:gd name="connsiteY31" fmla="*/ 1532467 h 2870200"/>
              <a:gd name="connsiteX32" fmla="*/ 355600 w 3081867"/>
              <a:gd name="connsiteY32" fmla="*/ 1549400 h 2870200"/>
              <a:gd name="connsiteX33" fmla="*/ 381000 w 3081867"/>
              <a:gd name="connsiteY33" fmla="*/ 1574800 h 2870200"/>
              <a:gd name="connsiteX34" fmla="*/ 423334 w 3081867"/>
              <a:gd name="connsiteY34" fmla="*/ 1608667 h 2870200"/>
              <a:gd name="connsiteX35" fmla="*/ 448734 w 3081867"/>
              <a:gd name="connsiteY35" fmla="*/ 1642534 h 2870200"/>
              <a:gd name="connsiteX36" fmla="*/ 516467 w 3081867"/>
              <a:gd name="connsiteY36" fmla="*/ 1693334 h 2870200"/>
              <a:gd name="connsiteX37" fmla="*/ 575734 w 3081867"/>
              <a:gd name="connsiteY37" fmla="*/ 1727200 h 2870200"/>
              <a:gd name="connsiteX38" fmla="*/ 635000 w 3081867"/>
              <a:gd name="connsiteY38" fmla="*/ 1769534 h 2870200"/>
              <a:gd name="connsiteX39" fmla="*/ 677334 w 3081867"/>
              <a:gd name="connsiteY39" fmla="*/ 1811867 h 2870200"/>
              <a:gd name="connsiteX40" fmla="*/ 719667 w 3081867"/>
              <a:gd name="connsiteY40" fmla="*/ 1845734 h 2870200"/>
              <a:gd name="connsiteX41" fmla="*/ 745067 w 3081867"/>
              <a:gd name="connsiteY41" fmla="*/ 1862667 h 2870200"/>
              <a:gd name="connsiteX42" fmla="*/ 770467 w 3081867"/>
              <a:gd name="connsiteY42" fmla="*/ 1888067 h 2870200"/>
              <a:gd name="connsiteX43" fmla="*/ 821267 w 3081867"/>
              <a:gd name="connsiteY43" fmla="*/ 1921934 h 2870200"/>
              <a:gd name="connsiteX44" fmla="*/ 880534 w 3081867"/>
              <a:gd name="connsiteY44" fmla="*/ 1964267 h 2870200"/>
              <a:gd name="connsiteX45" fmla="*/ 939800 w 3081867"/>
              <a:gd name="connsiteY45" fmla="*/ 1998134 h 2870200"/>
              <a:gd name="connsiteX46" fmla="*/ 965200 w 3081867"/>
              <a:gd name="connsiteY46" fmla="*/ 2023534 h 2870200"/>
              <a:gd name="connsiteX47" fmla="*/ 990600 w 3081867"/>
              <a:gd name="connsiteY47" fmla="*/ 2032000 h 2870200"/>
              <a:gd name="connsiteX48" fmla="*/ 1041400 w 3081867"/>
              <a:gd name="connsiteY48" fmla="*/ 2074334 h 2870200"/>
              <a:gd name="connsiteX49" fmla="*/ 1092200 w 3081867"/>
              <a:gd name="connsiteY49" fmla="*/ 2091267 h 2870200"/>
              <a:gd name="connsiteX50" fmla="*/ 1143000 w 3081867"/>
              <a:gd name="connsiteY50" fmla="*/ 2125134 h 2870200"/>
              <a:gd name="connsiteX51" fmla="*/ 1176867 w 3081867"/>
              <a:gd name="connsiteY51" fmla="*/ 2150534 h 2870200"/>
              <a:gd name="connsiteX52" fmla="*/ 1219200 w 3081867"/>
              <a:gd name="connsiteY52" fmla="*/ 2167467 h 2870200"/>
              <a:gd name="connsiteX53" fmla="*/ 1244600 w 3081867"/>
              <a:gd name="connsiteY53" fmla="*/ 2184400 h 2870200"/>
              <a:gd name="connsiteX54" fmla="*/ 1270000 w 3081867"/>
              <a:gd name="connsiteY54" fmla="*/ 2192867 h 2870200"/>
              <a:gd name="connsiteX55" fmla="*/ 1337734 w 3081867"/>
              <a:gd name="connsiteY55" fmla="*/ 2218267 h 2870200"/>
              <a:gd name="connsiteX56" fmla="*/ 1405467 w 3081867"/>
              <a:gd name="connsiteY56" fmla="*/ 2252134 h 2870200"/>
              <a:gd name="connsiteX57" fmla="*/ 1430867 w 3081867"/>
              <a:gd name="connsiteY57" fmla="*/ 2269067 h 2870200"/>
              <a:gd name="connsiteX58" fmla="*/ 1456267 w 3081867"/>
              <a:gd name="connsiteY58" fmla="*/ 2277534 h 2870200"/>
              <a:gd name="connsiteX59" fmla="*/ 1524000 w 3081867"/>
              <a:gd name="connsiteY59" fmla="*/ 2311400 h 2870200"/>
              <a:gd name="connsiteX60" fmla="*/ 1557867 w 3081867"/>
              <a:gd name="connsiteY60" fmla="*/ 2319867 h 2870200"/>
              <a:gd name="connsiteX61" fmla="*/ 1591734 w 3081867"/>
              <a:gd name="connsiteY61" fmla="*/ 2336800 h 2870200"/>
              <a:gd name="connsiteX62" fmla="*/ 1617134 w 3081867"/>
              <a:gd name="connsiteY62" fmla="*/ 2345267 h 2870200"/>
              <a:gd name="connsiteX63" fmla="*/ 1642534 w 3081867"/>
              <a:gd name="connsiteY63" fmla="*/ 2362200 h 2870200"/>
              <a:gd name="connsiteX64" fmla="*/ 1684867 w 3081867"/>
              <a:gd name="connsiteY64" fmla="*/ 2370667 h 2870200"/>
              <a:gd name="connsiteX65" fmla="*/ 1718734 w 3081867"/>
              <a:gd name="connsiteY65" fmla="*/ 2387600 h 2870200"/>
              <a:gd name="connsiteX66" fmla="*/ 1778000 w 3081867"/>
              <a:gd name="connsiteY66" fmla="*/ 2404534 h 2870200"/>
              <a:gd name="connsiteX67" fmla="*/ 1803400 w 3081867"/>
              <a:gd name="connsiteY67" fmla="*/ 2429934 h 2870200"/>
              <a:gd name="connsiteX68" fmla="*/ 1837267 w 3081867"/>
              <a:gd name="connsiteY68" fmla="*/ 2438400 h 2870200"/>
              <a:gd name="connsiteX69" fmla="*/ 1879600 w 3081867"/>
              <a:gd name="connsiteY69" fmla="*/ 2455334 h 2870200"/>
              <a:gd name="connsiteX70" fmla="*/ 1947334 w 3081867"/>
              <a:gd name="connsiteY70" fmla="*/ 2489200 h 2870200"/>
              <a:gd name="connsiteX71" fmla="*/ 1998134 w 3081867"/>
              <a:gd name="connsiteY71" fmla="*/ 2506134 h 2870200"/>
              <a:gd name="connsiteX72" fmla="*/ 2032000 w 3081867"/>
              <a:gd name="connsiteY72" fmla="*/ 2523067 h 2870200"/>
              <a:gd name="connsiteX73" fmla="*/ 2065867 w 3081867"/>
              <a:gd name="connsiteY73" fmla="*/ 2531534 h 2870200"/>
              <a:gd name="connsiteX74" fmla="*/ 2091267 w 3081867"/>
              <a:gd name="connsiteY74" fmla="*/ 2540000 h 2870200"/>
              <a:gd name="connsiteX75" fmla="*/ 2150534 w 3081867"/>
              <a:gd name="connsiteY75" fmla="*/ 2565400 h 2870200"/>
              <a:gd name="connsiteX76" fmla="*/ 2175934 w 3081867"/>
              <a:gd name="connsiteY76" fmla="*/ 2582334 h 2870200"/>
              <a:gd name="connsiteX77" fmla="*/ 2260600 w 3081867"/>
              <a:gd name="connsiteY77" fmla="*/ 2599267 h 2870200"/>
              <a:gd name="connsiteX78" fmla="*/ 2336800 w 3081867"/>
              <a:gd name="connsiteY78" fmla="*/ 2624667 h 2870200"/>
              <a:gd name="connsiteX79" fmla="*/ 2362200 w 3081867"/>
              <a:gd name="connsiteY79" fmla="*/ 2633134 h 2870200"/>
              <a:gd name="connsiteX80" fmla="*/ 2438400 w 3081867"/>
              <a:gd name="connsiteY80" fmla="*/ 2650067 h 2870200"/>
              <a:gd name="connsiteX81" fmla="*/ 2506134 w 3081867"/>
              <a:gd name="connsiteY81" fmla="*/ 2675467 h 2870200"/>
              <a:gd name="connsiteX82" fmla="*/ 2599267 w 3081867"/>
              <a:gd name="connsiteY82" fmla="*/ 2692400 h 2870200"/>
              <a:gd name="connsiteX83" fmla="*/ 2717800 w 3081867"/>
              <a:gd name="connsiteY83" fmla="*/ 2734734 h 2870200"/>
              <a:gd name="connsiteX84" fmla="*/ 2743200 w 3081867"/>
              <a:gd name="connsiteY84" fmla="*/ 2743200 h 2870200"/>
              <a:gd name="connsiteX85" fmla="*/ 2810934 w 3081867"/>
              <a:gd name="connsiteY85" fmla="*/ 2760134 h 2870200"/>
              <a:gd name="connsiteX86" fmla="*/ 2861734 w 3081867"/>
              <a:gd name="connsiteY86" fmla="*/ 2785534 h 2870200"/>
              <a:gd name="connsiteX87" fmla="*/ 2921000 w 3081867"/>
              <a:gd name="connsiteY87" fmla="*/ 2810934 h 2870200"/>
              <a:gd name="connsiteX88" fmla="*/ 2980267 w 3081867"/>
              <a:gd name="connsiteY88" fmla="*/ 2836334 h 2870200"/>
              <a:gd name="connsiteX89" fmla="*/ 3005667 w 3081867"/>
              <a:gd name="connsiteY89" fmla="*/ 2853267 h 2870200"/>
              <a:gd name="connsiteX90" fmla="*/ 3081867 w 3081867"/>
              <a:gd name="connsiteY90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081867" h="2870200">
                <a:moveTo>
                  <a:pt x="973667" y="0"/>
                </a:moveTo>
                <a:cubicBezTo>
                  <a:pt x="852311" y="2822"/>
                  <a:pt x="730771" y="1197"/>
                  <a:pt x="609600" y="8467"/>
                </a:cubicBezTo>
                <a:cubicBezTo>
                  <a:pt x="589091" y="9698"/>
                  <a:pt x="569945" y="19272"/>
                  <a:pt x="550334" y="25400"/>
                </a:cubicBezTo>
                <a:cubicBezTo>
                  <a:pt x="419290" y="66351"/>
                  <a:pt x="528589" y="37186"/>
                  <a:pt x="406400" y="67734"/>
                </a:cubicBezTo>
                <a:cubicBezTo>
                  <a:pt x="380891" y="84740"/>
                  <a:pt x="377211" y="88710"/>
                  <a:pt x="347134" y="101600"/>
                </a:cubicBezTo>
                <a:cubicBezTo>
                  <a:pt x="338931" y="105116"/>
                  <a:pt x="329716" y="106076"/>
                  <a:pt x="321734" y="110067"/>
                </a:cubicBezTo>
                <a:cubicBezTo>
                  <a:pt x="290202" y="125833"/>
                  <a:pt x="299022" y="128993"/>
                  <a:pt x="270934" y="152400"/>
                </a:cubicBezTo>
                <a:cubicBezTo>
                  <a:pt x="263117" y="158914"/>
                  <a:pt x="253192" y="162633"/>
                  <a:pt x="245534" y="169334"/>
                </a:cubicBezTo>
                <a:cubicBezTo>
                  <a:pt x="200150" y="209045"/>
                  <a:pt x="202704" y="212412"/>
                  <a:pt x="169334" y="262467"/>
                </a:cubicBezTo>
                <a:lnTo>
                  <a:pt x="152400" y="287867"/>
                </a:lnTo>
                <a:cubicBezTo>
                  <a:pt x="149578" y="296334"/>
                  <a:pt x="148362" y="305518"/>
                  <a:pt x="143934" y="313267"/>
                </a:cubicBezTo>
                <a:cubicBezTo>
                  <a:pt x="136933" y="325519"/>
                  <a:pt x="124265" y="334239"/>
                  <a:pt x="118534" y="347134"/>
                </a:cubicBezTo>
                <a:cubicBezTo>
                  <a:pt x="112689" y="360284"/>
                  <a:pt x="115412" y="376106"/>
                  <a:pt x="110067" y="389467"/>
                </a:cubicBezTo>
                <a:cubicBezTo>
                  <a:pt x="103955" y="404746"/>
                  <a:pt x="93134" y="417689"/>
                  <a:pt x="84667" y="431800"/>
                </a:cubicBezTo>
                <a:cubicBezTo>
                  <a:pt x="81845" y="443089"/>
                  <a:pt x="78724" y="454308"/>
                  <a:pt x="76200" y="465667"/>
                </a:cubicBezTo>
                <a:cubicBezTo>
                  <a:pt x="73078" y="479715"/>
                  <a:pt x="71869" y="494216"/>
                  <a:pt x="67734" y="508000"/>
                </a:cubicBezTo>
                <a:cubicBezTo>
                  <a:pt x="62076" y="526859"/>
                  <a:pt x="47038" y="554566"/>
                  <a:pt x="42334" y="575734"/>
                </a:cubicBezTo>
                <a:cubicBezTo>
                  <a:pt x="38610" y="592492"/>
                  <a:pt x="37234" y="609700"/>
                  <a:pt x="33867" y="626534"/>
                </a:cubicBezTo>
                <a:cubicBezTo>
                  <a:pt x="31585" y="637944"/>
                  <a:pt x="27838" y="649022"/>
                  <a:pt x="25400" y="660400"/>
                </a:cubicBezTo>
                <a:cubicBezTo>
                  <a:pt x="-3425" y="794916"/>
                  <a:pt x="19333" y="701604"/>
                  <a:pt x="0" y="778934"/>
                </a:cubicBezTo>
                <a:cubicBezTo>
                  <a:pt x="5645" y="866423"/>
                  <a:pt x="10377" y="953975"/>
                  <a:pt x="16934" y="1041400"/>
                </a:cubicBezTo>
                <a:cubicBezTo>
                  <a:pt x="22998" y="1122250"/>
                  <a:pt x="8355" y="1100555"/>
                  <a:pt x="42334" y="1134534"/>
                </a:cubicBezTo>
                <a:cubicBezTo>
                  <a:pt x="57650" y="1172825"/>
                  <a:pt x="71367" y="1214367"/>
                  <a:pt x="101600" y="1244600"/>
                </a:cubicBezTo>
                <a:cubicBezTo>
                  <a:pt x="107245" y="1250245"/>
                  <a:pt x="113894" y="1255038"/>
                  <a:pt x="118534" y="1261534"/>
                </a:cubicBezTo>
                <a:cubicBezTo>
                  <a:pt x="128099" y="1274925"/>
                  <a:pt x="133654" y="1291017"/>
                  <a:pt x="143934" y="1303867"/>
                </a:cubicBezTo>
                <a:cubicBezTo>
                  <a:pt x="156400" y="1319450"/>
                  <a:pt x="173126" y="1331182"/>
                  <a:pt x="186267" y="1346200"/>
                </a:cubicBezTo>
                <a:cubicBezTo>
                  <a:pt x="192968" y="1353858"/>
                  <a:pt x="197286" y="1363320"/>
                  <a:pt x="203200" y="1371600"/>
                </a:cubicBezTo>
                <a:cubicBezTo>
                  <a:pt x="211402" y="1383083"/>
                  <a:pt x="219566" y="1394627"/>
                  <a:pt x="228600" y="1405467"/>
                </a:cubicBezTo>
                <a:cubicBezTo>
                  <a:pt x="233710" y="1411599"/>
                  <a:pt x="240547" y="1416167"/>
                  <a:pt x="245534" y="1422400"/>
                </a:cubicBezTo>
                <a:cubicBezTo>
                  <a:pt x="251891" y="1430346"/>
                  <a:pt x="256110" y="1439854"/>
                  <a:pt x="262467" y="1447800"/>
                </a:cubicBezTo>
                <a:cubicBezTo>
                  <a:pt x="267454" y="1454033"/>
                  <a:pt x="274413" y="1458501"/>
                  <a:pt x="279400" y="1464734"/>
                </a:cubicBezTo>
                <a:cubicBezTo>
                  <a:pt x="310658" y="1503807"/>
                  <a:pt x="282341" y="1484608"/>
                  <a:pt x="330200" y="1532467"/>
                </a:cubicBezTo>
                <a:cubicBezTo>
                  <a:pt x="337395" y="1539662"/>
                  <a:pt x="347783" y="1542886"/>
                  <a:pt x="355600" y="1549400"/>
                </a:cubicBezTo>
                <a:cubicBezTo>
                  <a:pt x="364798" y="1557065"/>
                  <a:pt x="371989" y="1566915"/>
                  <a:pt x="381000" y="1574800"/>
                </a:cubicBezTo>
                <a:cubicBezTo>
                  <a:pt x="394600" y="1586700"/>
                  <a:pt x="410556" y="1595889"/>
                  <a:pt x="423334" y="1608667"/>
                </a:cubicBezTo>
                <a:cubicBezTo>
                  <a:pt x="433312" y="1618645"/>
                  <a:pt x="438293" y="1633042"/>
                  <a:pt x="448734" y="1642534"/>
                </a:cubicBezTo>
                <a:cubicBezTo>
                  <a:pt x="469617" y="1661518"/>
                  <a:pt x="493889" y="1676401"/>
                  <a:pt x="516467" y="1693334"/>
                </a:cubicBezTo>
                <a:cubicBezTo>
                  <a:pt x="557473" y="1724088"/>
                  <a:pt x="536947" y="1714272"/>
                  <a:pt x="575734" y="1727200"/>
                </a:cubicBezTo>
                <a:cubicBezTo>
                  <a:pt x="614097" y="1784745"/>
                  <a:pt x="563803" y="1719696"/>
                  <a:pt x="635000" y="1769534"/>
                </a:cubicBezTo>
                <a:cubicBezTo>
                  <a:pt x="651349" y="1780978"/>
                  <a:pt x="661751" y="1799400"/>
                  <a:pt x="677334" y="1811867"/>
                </a:cubicBezTo>
                <a:cubicBezTo>
                  <a:pt x="691445" y="1823156"/>
                  <a:pt x="705210" y="1834891"/>
                  <a:pt x="719667" y="1845734"/>
                </a:cubicBezTo>
                <a:cubicBezTo>
                  <a:pt x="727807" y="1851839"/>
                  <a:pt x="737250" y="1856153"/>
                  <a:pt x="745067" y="1862667"/>
                </a:cubicBezTo>
                <a:cubicBezTo>
                  <a:pt x="754265" y="1870332"/>
                  <a:pt x="761016" y="1880716"/>
                  <a:pt x="770467" y="1888067"/>
                </a:cubicBezTo>
                <a:cubicBezTo>
                  <a:pt x="786531" y="1900562"/>
                  <a:pt x="804334" y="1910645"/>
                  <a:pt x="821267" y="1921934"/>
                </a:cubicBezTo>
                <a:cubicBezTo>
                  <a:pt x="858414" y="1946699"/>
                  <a:pt x="838518" y="1932756"/>
                  <a:pt x="880534" y="1964267"/>
                </a:cubicBezTo>
                <a:cubicBezTo>
                  <a:pt x="916546" y="2018286"/>
                  <a:pt x="871796" y="1964132"/>
                  <a:pt x="939800" y="1998134"/>
                </a:cubicBezTo>
                <a:cubicBezTo>
                  <a:pt x="950510" y="2003489"/>
                  <a:pt x="955237" y="2016892"/>
                  <a:pt x="965200" y="2023534"/>
                </a:cubicBezTo>
                <a:cubicBezTo>
                  <a:pt x="972626" y="2028484"/>
                  <a:pt x="982133" y="2029178"/>
                  <a:pt x="990600" y="2032000"/>
                </a:cubicBezTo>
                <a:cubicBezTo>
                  <a:pt x="1006126" y="2047526"/>
                  <a:pt x="1021275" y="2064272"/>
                  <a:pt x="1041400" y="2074334"/>
                </a:cubicBezTo>
                <a:cubicBezTo>
                  <a:pt x="1057365" y="2082316"/>
                  <a:pt x="1092200" y="2091267"/>
                  <a:pt x="1092200" y="2091267"/>
                </a:cubicBezTo>
                <a:cubicBezTo>
                  <a:pt x="1126704" y="2125769"/>
                  <a:pt x="1088325" y="2090961"/>
                  <a:pt x="1143000" y="2125134"/>
                </a:cubicBezTo>
                <a:cubicBezTo>
                  <a:pt x="1154966" y="2132613"/>
                  <a:pt x="1164532" y="2143681"/>
                  <a:pt x="1176867" y="2150534"/>
                </a:cubicBezTo>
                <a:cubicBezTo>
                  <a:pt x="1190152" y="2157915"/>
                  <a:pt x="1205606" y="2160670"/>
                  <a:pt x="1219200" y="2167467"/>
                </a:cubicBezTo>
                <a:cubicBezTo>
                  <a:pt x="1228301" y="2172018"/>
                  <a:pt x="1235499" y="2179849"/>
                  <a:pt x="1244600" y="2184400"/>
                </a:cubicBezTo>
                <a:cubicBezTo>
                  <a:pt x="1252582" y="2188391"/>
                  <a:pt x="1261797" y="2189351"/>
                  <a:pt x="1270000" y="2192867"/>
                </a:cubicBezTo>
                <a:cubicBezTo>
                  <a:pt x="1331983" y="2219431"/>
                  <a:pt x="1275296" y="2202657"/>
                  <a:pt x="1337734" y="2218267"/>
                </a:cubicBezTo>
                <a:cubicBezTo>
                  <a:pt x="1412944" y="2274676"/>
                  <a:pt x="1331493" y="2220431"/>
                  <a:pt x="1405467" y="2252134"/>
                </a:cubicBezTo>
                <a:cubicBezTo>
                  <a:pt x="1414820" y="2256142"/>
                  <a:pt x="1421766" y="2264516"/>
                  <a:pt x="1430867" y="2269067"/>
                </a:cubicBezTo>
                <a:cubicBezTo>
                  <a:pt x="1438849" y="2273058"/>
                  <a:pt x="1448142" y="2273841"/>
                  <a:pt x="1456267" y="2277534"/>
                </a:cubicBezTo>
                <a:cubicBezTo>
                  <a:pt x="1479247" y="2287979"/>
                  <a:pt x="1499511" y="2305278"/>
                  <a:pt x="1524000" y="2311400"/>
                </a:cubicBezTo>
                <a:cubicBezTo>
                  <a:pt x="1535289" y="2314222"/>
                  <a:pt x="1546971" y="2315781"/>
                  <a:pt x="1557867" y="2319867"/>
                </a:cubicBezTo>
                <a:cubicBezTo>
                  <a:pt x="1569685" y="2324299"/>
                  <a:pt x="1580133" y="2331828"/>
                  <a:pt x="1591734" y="2336800"/>
                </a:cubicBezTo>
                <a:cubicBezTo>
                  <a:pt x="1599937" y="2340316"/>
                  <a:pt x="1609152" y="2341276"/>
                  <a:pt x="1617134" y="2345267"/>
                </a:cubicBezTo>
                <a:cubicBezTo>
                  <a:pt x="1626235" y="2349818"/>
                  <a:pt x="1633006" y="2358627"/>
                  <a:pt x="1642534" y="2362200"/>
                </a:cubicBezTo>
                <a:cubicBezTo>
                  <a:pt x="1656008" y="2367253"/>
                  <a:pt x="1670756" y="2367845"/>
                  <a:pt x="1684867" y="2370667"/>
                </a:cubicBezTo>
                <a:cubicBezTo>
                  <a:pt x="1696156" y="2376311"/>
                  <a:pt x="1707133" y="2382628"/>
                  <a:pt x="1718734" y="2387600"/>
                </a:cubicBezTo>
                <a:cubicBezTo>
                  <a:pt x="1735740" y="2394888"/>
                  <a:pt x="1760813" y="2400237"/>
                  <a:pt x="1778000" y="2404534"/>
                </a:cubicBezTo>
                <a:cubicBezTo>
                  <a:pt x="1786467" y="2413001"/>
                  <a:pt x="1793004" y="2423994"/>
                  <a:pt x="1803400" y="2429934"/>
                </a:cubicBezTo>
                <a:cubicBezTo>
                  <a:pt x="1813503" y="2435707"/>
                  <a:pt x="1826228" y="2434720"/>
                  <a:pt x="1837267" y="2438400"/>
                </a:cubicBezTo>
                <a:cubicBezTo>
                  <a:pt x="1851685" y="2443206"/>
                  <a:pt x="1865801" y="2448965"/>
                  <a:pt x="1879600" y="2455334"/>
                </a:cubicBezTo>
                <a:cubicBezTo>
                  <a:pt x="1902519" y="2465912"/>
                  <a:pt x="1923387" y="2481217"/>
                  <a:pt x="1947334" y="2489200"/>
                </a:cubicBezTo>
                <a:cubicBezTo>
                  <a:pt x="1964267" y="2494845"/>
                  <a:pt x="1982169" y="2498152"/>
                  <a:pt x="1998134" y="2506134"/>
                </a:cubicBezTo>
                <a:cubicBezTo>
                  <a:pt x="2009423" y="2511778"/>
                  <a:pt x="2020182" y="2518635"/>
                  <a:pt x="2032000" y="2523067"/>
                </a:cubicBezTo>
                <a:cubicBezTo>
                  <a:pt x="2042896" y="2527153"/>
                  <a:pt x="2054678" y="2528337"/>
                  <a:pt x="2065867" y="2531534"/>
                </a:cubicBezTo>
                <a:cubicBezTo>
                  <a:pt x="2074448" y="2533986"/>
                  <a:pt x="2082800" y="2537178"/>
                  <a:pt x="2091267" y="2540000"/>
                </a:cubicBezTo>
                <a:cubicBezTo>
                  <a:pt x="2155035" y="2582514"/>
                  <a:pt x="2073991" y="2532596"/>
                  <a:pt x="2150534" y="2565400"/>
                </a:cubicBezTo>
                <a:cubicBezTo>
                  <a:pt x="2159887" y="2569408"/>
                  <a:pt x="2166832" y="2577783"/>
                  <a:pt x="2175934" y="2582334"/>
                </a:cubicBezTo>
                <a:cubicBezTo>
                  <a:pt x="2199574" y="2594154"/>
                  <a:pt x="2238768" y="2596148"/>
                  <a:pt x="2260600" y="2599267"/>
                </a:cubicBezTo>
                <a:cubicBezTo>
                  <a:pt x="2316936" y="2627434"/>
                  <a:pt x="2271147" y="2608253"/>
                  <a:pt x="2336800" y="2624667"/>
                </a:cubicBezTo>
                <a:cubicBezTo>
                  <a:pt x="2345458" y="2626832"/>
                  <a:pt x="2353619" y="2630682"/>
                  <a:pt x="2362200" y="2633134"/>
                </a:cubicBezTo>
                <a:cubicBezTo>
                  <a:pt x="2398320" y="2643454"/>
                  <a:pt x="2399135" y="2641341"/>
                  <a:pt x="2438400" y="2650067"/>
                </a:cubicBezTo>
                <a:cubicBezTo>
                  <a:pt x="2534213" y="2671360"/>
                  <a:pt x="2407951" y="2642739"/>
                  <a:pt x="2506134" y="2675467"/>
                </a:cubicBezTo>
                <a:cubicBezTo>
                  <a:pt x="2517974" y="2679414"/>
                  <a:pt x="2590729" y="2690977"/>
                  <a:pt x="2599267" y="2692400"/>
                </a:cubicBezTo>
                <a:cubicBezTo>
                  <a:pt x="2666454" y="2719276"/>
                  <a:pt x="2627191" y="2704532"/>
                  <a:pt x="2717800" y="2734734"/>
                </a:cubicBezTo>
                <a:cubicBezTo>
                  <a:pt x="2726267" y="2737556"/>
                  <a:pt x="2734542" y="2741035"/>
                  <a:pt x="2743200" y="2743200"/>
                </a:cubicBezTo>
                <a:lnTo>
                  <a:pt x="2810934" y="2760134"/>
                </a:lnTo>
                <a:cubicBezTo>
                  <a:pt x="2859746" y="2792675"/>
                  <a:pt x="2812659" y="2764502"/>
                  <a:pt x="2861734" y="2785534"/>
                </a:cubicBezTo>
                <a:cubicBezTo>
                  <a:pt x="2934969" y="2816921"/>
                  <a:pt x="2861432" y="2791077"/>
                  <a:pt x="2921000" y="2810934"/>
                </a:cubicBezTo>
                <a:cubicBezTo>
                  <a:pt x="2955901" y="2845833"/>
                  <a:pt x="2916061" y="2812257"/>
                  <a:pt x="2980267" y="2836334"/>
                </a:cubicBezTo>
                <a:cubicBezTo>
                  <a:pt x="2989795" y="2839907"/>
                  <a:pt x="2995921" y="2850343"/>
                  <a:pt x="3005667" y="2853267"/>
                </a:cubicBezTo>
                <a:cubicBezTo>
                  <a:pt x="3122662" y="2888365"/>
                  <a:pt x="3030805" y="2844671"/>
                  <a:pt x="3081867" y="2870200"/>
                </a:cubicBezTo>
              </a:path>
            </a:pathLst>
          </a:custGeom>
          <a:noFill/>
          <a:ln w="63500" cap="flat" cmpd="sng" algn="ctr">
            <a:solidFill>
              <a:srgbClr val="008BBC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68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Indirect Inelastic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1601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GB" sz="2800">
                <a:latin typeface="Lucida Sans"/>
              </a:rPr>
              <a:t>Updates to Interfaces</a:t>
            </a:r>
            <a:endParaRPr/>
          </a:p>
        </p:txBody>
      </p:sp>
      <p:sp>
        <p:nvSpPr>
          <p:cNvPr id="45" name="CustomShape 2"/>
          <p:cNvSpPr/>
          <p:nvPr/>
        </p:nvSpPr>
        <p:spPr>
          <a:xfrm>
            <a:off x="457200" y="908640"/>
            <a:ext cx="4438800" cy="532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Name changes</a:t>
            </a:r>
            <a:endParaRPr dirty="0"/>
          </a:p>
          <a:p>
            <a:pPr marL="800100" lvl="1" indent="-342900"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Convert To Energy &gt; Data Reduction</a:t>
            </a:r>
            <a:endParaRPr dirty="0"/>
          </a:p>
          <a:p>
            <a:pPr marL="800100" lvl="1" indent="-342900">
              <a:buSzPct val="45000"/>
              <a:buFont typeface="Arial" panose="020B0604020202020204" pitchFamily="34" charset="0"/>
              <a:buChar char="•"/>
            </a:pPr>
            <a:r>
              <a:rPr lang="en-GB" sz="2400" dirty="0" err="1">
                <a:latin typeface="Lucida Sans"/>
              </a:rPr>
              <a:t>LoadAscii</a:t>
            </a:r>
            <a:r>
              <a:rPr lang="en-GB" sz="2400" dirty="0">
                <a:latin typeface="Lucida Sans"/>
              </a:rPr>
              <a:t> &gt; Simulation and Tools</a:t>
            </a:r>
            <a:endParaRPr dirty="0"/>
          </a:p>
        </p:txBody>
      </p:sp>
      <p:pic>
        <p:nvPicPr>
          <p:cNvPr id="46" name="Picture 45"/>
          <p:cNvPicPr/>
          <p:nvPr/>
        </p:nvPicPr>
        <p:blipFill>
          <a:blip r:embed="rId3"/>
          <a:stretch>
            <a:fillRect/>
          </a:stretch>
        </p:blipFill>
        <p:spPr>
          <a:xfrm>
            <a:off x="5040000" y="941760"/>
            <a:ext cx="3960000" cy="5718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GB" sz="2800">
                <a:latin typeface="Lucida Sans"/>
              </a:rPr>
              <a:t>Updates to Interfaces</a:t>
            </a:r>
            <a:endParaRPr/>
          </a:p>
        </p:txBody>
      </p:sp>
      <p:sp>
        <p:nvSpPr>
          <p:cNvPr id="48" name="CustomShape 2"/>
          <p:cNvSpPr/>
          <p:nvPr/>
        </p:nvSpPr>
        <p:spPr>
          <a:xfrm>
            <a:off x="457200" y="908640"/>
            <a:ext cx="8228160" cy="532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Preview plots and spectra selection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S(Q, w) support on IDR and Bayes</a:t>
            </a:r>
            <a:endParaRPr dirty="0"/>
          </a:p>
        </p:txBody>
      </p:sp>
      <p:pic>
        <p:nvPicPr>
          <p:cNvPr id="49" name="Picture 48"/>
          <p:cNvPicPr/>
          <p:nvPr/>
        </p:nvPicPr>
        <p:blipFill>
          <a:blip r:embed="rId3"/>
          <a:stretch>
            <a:fillRect/>
          </a:stretch>
        </p:blipFill>
        <p:spPr>
          <a:xfrm>
            <a:off x="4598280" y="2376000"/>
            <a:ext cx="4351320" cy="3564000"/>
          </a:xfrm>
          <a:prstGeom prst="rect">
            <a:avLst/>
          </a:prstGeom>
          <a:ln>
            <a:noFill/>
          </a:ln>
        </p:spPr>
      </p:pic>
      <p:pic>
        <p:nvPicPr>
          <p:cNvPr id="50" name="Picture 49"/>
          <p:cNvPicPr/>
          <p:nvPr/>
        </p:nvPicPr>
        <p:blipFill>
          <a:blip r:embed="rId4"/>
          <a:stretch>
            <a:fillRect/>
          </a:stretch>
        </p:blipFill>
        <p:spPr>
          <a:xfrm>
            <a:off x="199440" y="2429280"/>
            <a:ext cx="4297320" cy="3510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GB" sz="2800">
                <a:latin typeface="Lucida Sans"/>
              </a:rPr>
              <a:t>Updates to Interfaces</a:t>
            </a:r>
            <a:endParaRPr/>
          </a:p>
        </p:txBody>
      </p:sp>
      <p:sp>
        <p:nvSpPr>
          <p:cNvPr id="52" name="CustomShape 2"/>
          <p:cNvSpPr/>
          <p:nvPr/>
        </p:nvSpPr>
        <p:spPr>
          <a:xfrm>
            <a:off x="457200" y="908640"/>
            <a:ext cx="4222800" cy="532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Python script export for IDR &amp; IDA</a:t>
            </a:r>
            <a:endParaRPr dirty="0"/>
          </a:p>
          <a:p>
            <a:pPr marL="800100" lvl="1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Modify fitting, reduction, etc. parameters</a:t>
            </a:r>
            <a:endParaRPr dirty="0"/>
          </a:p>
          <a:p>
            <a:pPr marL="800100" lvl="1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Batch processing</a:t>
            </a:r>
            <a:endParaRPr dirty="0"/>
          </a:p>
        </p:txBody>
      </p:sp>
      <p:pic>
        <p:nvPicPr>
          <p:cNvPr id="53" name="Picture 52"/>
          <p:cNvPicPr/>
          <p:nvPr/>
        </p:nvPicPr>
        <p:blipFill>
          <a:blip r:embed="rId3"/>
          <a:stretch>
            <a:fillRect/>
          </a:stretch>
        </p:blipFill>
        <p:spPr>
          <a:xfrm>
            <a:off x="2520000" y="3499200"/>
            <a:ext cx="6516000" cy="3232800"/>
          </a:xfrm>
          <a:prstGeom prst="rect">
            <a:avLst/>
          </a:prstGeom>
          <a:ln>
            <a:noFill/>
          </a:ln>
        </p:spPr>
      </p:pic>
      <p:pic>
        <p:nvPicPr>
          <p:cNvPr id="54" name="Picture 53"/>
          <p:cNvPicPr/>
          <p:nvPr/>
        </p:nvPicPr>
        <p:blipFill>
          <a:blip r:embed="rId4"/>
          <a:stretch>
            <a:fillRect/>
          </a:stretch>
        </p:blipFill>
        <p:spPr>
          <a:xfrm>
            <a:off x="5015880" y="144000"/>
            <a:ext cx="3960720" cy="32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GB" sz="2800">
                <a:latin typeface="Lucida Sans"/>
              </a:rPr>
              <a:t>New Interfaces</a:t>
            </a:r>
            <a:endParaRPr/>
          </a:p>
        </p:txBody>
      </p:sp>
      <p:sp>
        <p:nvSpPr>
          <p:cNvPr id="56" name="CustomShape 2"/>
          <p:cNvSpPr/>
          <p:nvPr/>
        </p:nvSpPr>
        <p:spPr>
          <a:xfrm>
            <a:off x="457200" y="908640"/>
            <a:ext cx="8228160" cy="532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Tools, currently contains Transmission calculator and </a:t>
            </a:r>
            <a:r>
              <a:rPr lang="en-GB" sz="2400" dirty="0" err="1">
                <a:latin typeface="Lucida Sans"/>
              </a:rPr>
              <a:t>LoadILL</a:t>
            </a:r>
            <a:endParaRPr dirty="0"/>
          </a:p>
          <a:p>
            <a:pPr marL="800100" lvl="1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Sample transmission calculator (IRIS, OSIRIS, BASIS &amp; VISION)</a:t>
            </a:r>
            <a:endParaRPr dirty="0"/>
          </a:p>
        </p:txBody>
      </p:sp>
      <p:pic>
        <p:nvPicPr>
          <p:cNvPr id="57" name="Picture 56"/>
          <p:cNvPicPr/>
          <p:nvPr/>
        </p:nvPicPr>
        <p:blipFill>
          <a:blip r:embed="rId3"/>
          <a:stretch>
            <a:fillRect/>
          </a:stretch>
        </p:blipFill>
        <p:spPr>
          <a:xfrm>
            <a:off x="1567800" y="2808000"/>
            <a:ext cx="7432200" cy="392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GB" sz="2800">
                <a:latin typeface="Lucida Sans"/>
              </a:rPr>
              <a:t>New Interfaces</a:t>
            </a:r>
            <a:endParaRPr/>
          </a:p>
        </p:txBody>
      </p:sp>
      <p:sp>
        <p:nvSpPr>
          <p:cNvPr id="59" name="CustomShape 2"/>
          <p:cNvSpPr/>
          <p:nvPr/>
        </p:nvSpPr>
        <p:spPr>
          <a:xfrm>
            <a:off x="457200" y="908640"/>
            <a:ext cx="8228160" cy="532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Simulation, currently contains loaders for </a:t>
            </a:r>
            <a:r>
              <a:rPr lang="en-GB" sz="2400" dirty="0" err="1">
                <a:latin typeface="Lucida Sans"/>
              </a:rPr>
              <a:t>nMOLDYN</a:t>
            </a:r>
            <a:r>
              <a:rPr lang="en-GB" sz="2400" dirty="0">
                <a:latin typeface="Lucida Sans"/>
              </a:rPr>
              <a:t> and </a:t>
            </a:r>
            <a:r>
              <a:rPr lang="en-GB" sz="2400" dirty="0" err="1">
                <a:latin typeface="Lucida Sans"/>
              </a:rPr>
              <a:t>Sassena</a:t>
            </a:r>
            <a:r>
              <a:rPr lang="en-GB" sz="2400" dirty="0">
                <a:latin typeface="Lucida Sans"/>
              </a:rPr>
              <a:t> data</a:t>
            </a:r>
            <a:endParaRPr dirty="0"/>
          </a:p>
        </p:txBody>
      </p:sp>
      <p:pic>
        <p:nvPicPr>
          <p:cNvPr id="60" name="Picture 59"/>
          <p:cNvPicPr/>
          <p:nvPr/>
        </p:nvPicPr>
        <p:blipFill>
          <a:blip r:embed="rId3"/>
          <a:stretch>
            <a:fillRect/>
          </a:stretch>
        </p:blipFill>
        <p:spPr>
          <a:xfrm>
            <a:off x="573120" y="2039760"/>
            <a:ext cx="3868200" cy="3917160"/>
          </a:xfrm>
          <a:prstGeom prst="rect">
            <a:avLst/>
          </a:prstGeom>
          <a:ln>
            <a:noFill/>
          </a:ln>
        </p:spPr>
      </p:pic>
      <p:pic>
        <p:nvPicPr>
          <p:cNvPr id="61" name="Picture 60"/>
          <p:cNvPicPr/>
          <p:nvPr/>
        </p:nvPicPr>
        <p:blipFill>
          <a:blip r:embed="rId4"/>
          <a:stretch>
            <a:fillRect/>
          </a:stretch>
        </p:blipFill>
        <p:spPr>
          <a:xfrm>
            <a:off x="4671000" y="2016000"/>
            <a:ext cx="3902760" cy="396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GB" sz="2800">
                <a:latin typeface="Lucida Sans"/>
              </a:rPr>
              <a:t>New Interfaces</a:t>
            </a:r>
            <a:endParaRPr/>
          </a:p>
        </p:txBody>
      </p:sp>
      <p:sp>
        <p:nvSpPr>
          <p:cNvPr id="63" name="CustomShape 2"/>
          <p:cNvSpPr/>
          <p:nvPr/>
        </p:nvSpPr>
        <p:spPr>
          <a:xfrm>
            <a:off x="457200" y="908640"/>
            <a:ext cx="8228160" cy="532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Sample material UI</a:t>
            </a:r>
            <a:endParaRPr dirty="0"/>
          </a:p>
          <a:p>
            <a:pPr marL="800100" lvl="1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Show properties of sample material for a given workspace</a:t>
            </a:r>
            <a:endParaRPr dirty="0"/>
          </a:p>
        </p:txBody>
      </p:sp>
      <p:pic>
        <p:nvPicPr>
          <p:cNvPr id="64" name="Picture 63"/>
          <p:cNvPicPr/>
          <p:nvPr/>
        </p:nvPicPr>
        <p:blipFill>
          <a:blip r:embed="rId3"/>
          <a:stretch>
            <a:fillRect/>
          </a:stretch>
        </p:blipFill>
        <p:spPr>
          <a:xfrm>
            <a:off x="3744000" y="2189520"/>
            <a:ext cx="5049360" cy="4362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GB" sz="2800">
                <a:latin typeface="Lucida Sans"/>
              </a:rPr>
              <a:t>Simulation</a:t>
            </a:r>
            <a:endParaRPr/>
          </a:p>
        </p:txBody>
      </p:sp>
      <p:sp>
        <p:nvSpPr>
          <p:cNvPr id="66" name="CustomShape 2"/>
          <p:cNvSpPr/>
          <p:nvPr/>
        </p:nvSpPr>
        <p:spPr>
          <a:xfrm>
            <a:off x="457200" y="908640"/>
            <a:ext cx="5158800" cy="532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New algorithm and updated UI for </a:t>
            </a:r>
            <a:r>
              <a:rPr lang="en-GB" sz="2400" dirty="0" err="1">
                <a:latin typeface="Lucida Sans"/>
              </a:rPr>
              <a:t>nMOLDYN</a:t>
            </a:r>
            <a:endParaRPr dirty="0"/>
          </a:p>
          <a:p>
            <a:pPr marL="800100" lvl="1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Energy crop and symmetrise</a:t>
            </a:r>
            <a:endParaRPr dirty="0"/>
          </a:p>
          <a:p>
            <a:pPr marL="800100" lvl="1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Convolve S(q, w) with instrument resolution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 dirty="0"/>
          </a:p>
        </p:txBody>
      </p:sp>
      <p:pic>
        <p:nvPicPr>
          <p:cNvPr id="67" name="Picture 66"/>
          <p:cNvPicPr/>
          <p:nvPr/>
        </p:nvPicPr>
        <p:blipFill>
          <a:blip r:embed="rId3"/>
          <a:stretch>
            <a:fillRect/>
          </a:stretch>
        </p:blipFill>
        <p:spPr>
          <a:xfrm>
            <a:off x="4496760" y="3283200"/>
            <a:ext cx="4215240" cy="3124800"/>
          </a:xfrm>
          <a:prstGeom prst="rect">
            <a:avLst/>
          </a:prstGeom>
          <a:ln>
            <a:noFill/>
          </a:ln>
        </p:spPr>
      </p:pic>
      <p:pic>
        <p:nvPicPr>
          <p:cNvPr id="68" name="Picture 67"/>
          <p:cNvPicPr/>
          <p:nvPr/>
        </p:nvPicPr>
        <p:blipFill>
          <a:blip r:embed="rId4"/>
          <a:stretch>
            <a:fillRect/>
          </a:stretch>
        </p:blipFill>
        <p:spPr>
          <a:xfrm>
            <a:off x="370800" y="3367080"/>
            <a:ext cx="4087440" cy="3040920"/>
          </a:xfrm>
          <a:prstGeom prst="rect">
            <a:avLst/>
          </a:prstGeom>
          <a:ln>
            <a:noFill/>
          </a:ln>
        </p:spPr>
      </p:pic>
      <p:pic>
        <p:nvPicPr>
          <p:cNvPr id="69" name="Picture 68"/>
          <p:cNvPicPr/>
          <p:nvPr/>
        </p:nvPicPr>
        <p:blipFill>
          <a:blip r:embed="rId5"/>
          <a:stretch>
            <a:fillRect/>
          </a:stretch>
        </p:blipFill>
        <p:spPr>
          <a:xfrm>
            <a:off x="5760000" y="136800"/>
            <a:ext cx="3265920" cy="303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Mantid Roadmap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472" t="20112" r="57003" b="10442"/>
          <a:stretch/>
        </p:blipFill>
        <p:spPr>
          <a:xfrm>
            <a:off x="1115616" y="620688"/>
            <a:ext cx="6480720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GB" sz="2800">
                <a:latin typeface="Lucida Sans"/>
              </a:rPr>
              <a:t>Simulation</a:t>
            </a:r>
            <a:endParaRPr/>
          </a:p>
        </p:txBody>
      </p:sp>
      <p:sp>
        <p:nvSpPr>
          <p:cNvPr id="71" name="CustomShape 2"/>
          <p:cNvSpPr/>
          <p:nvPr/>
        </p:nvSpPr>
        <p:spPr>
          <a:xfrm>
            <a:off x="457200" y="908640"/>
            <a:ext cx="5806800" cy="532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Scattering cross section scaling in </a:t>
            </a:r>
            <a:r>
              <a:rPr lang="en-GB" sz="2400" dirty="0" err="1">
                <a:latin typeface="Lucida Sans"/>
              </a:rPr>
              <a:t>DensityOfStates</a:t>
            </a:r>
            <a:endParaRPr dirty="0"/>
          </a:p>
        </p:txBody>
      </p:sp>
      <p:pic>
        <p:nvPicPr>
          <p:cNvPr id="72" name="Picture 71"/>
          <p:cNvPicPr/>
          <p:nvPr/>
        </p:nvPicPr>
        <p:blipFill>
          <a:blip r:embed="rId3"/>
          <a:stretch>
            <a:fillRect/>
          </a:stretch>
        </p:blipFill>
        <p:spPr>
          <a:xfrm>
            <a:off x="264960" y="3204000"/>
            <a:ext cx="4200840" cy="319608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4"/>
          <a:stretch>
            <a:fillRect/>
          </a:stretch>
        </p:blipFill>
        <p:spPr>
          <a:xfrm>
            <a:off x="4511160" y="3248640"/>
            <a:ext cx="4200840" cy="3195360"/>
          </a:xfrm>
          <a:prstGeom prst="rect">
            <a:avLst/>
          </a:prstGeom>
          <a:ln>
            <a:noFill/>
          </a:ln>
        </p:spPr>
      </p:pic>
      <p:pic>
        <p:nvPicPr>
          <p:cNvPr id="74" name="Picture 73"/>
          <p:cNvPicPr/>
          <p:nvPr/>
        </p:nvPicPr>
        <p:blipFill>
          <a:blip r:embed="rId5"/>
          <a:stretch>
            <a:fillRect/>
          </a:stretch>
        </p:blipFill>
        <p:spPr>
          <a:xfrm>
            <a:off x="6251040" y="108000"/>
            <a:ext cx="2748960" cy="314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GB" sz="2800">
                <a:latin typeface="Lucida Sans"/>
              </a:rPr>
              <a:t>Instrument Support</a:t>
            </a:r>
            <a:endParaRPr/>
          </a:p>
        </p:txBody>
      </p:sp>
      <p:sp>
        <p:nvSpPr>
          <p:cNvPr id="76" name="CustomShape 2"/>
          <p:cNvSpPr/>
          <p:nvPr/>
        </p:nvSpPr>
        <p:spPr>
          <a:xfrm>
            <a:off x="457200" y="908640"/>
            <a:ext cx="8228160" cy="5327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Support added for TFXA and TOSCA-1 for energy transfer reductions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Old TFXA data now available on ISIS data archive and ICAT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400" dirty="0">
                <a:latin typeface="Lucida Sans"/>
              </a:rPr>
              <a:t>Support for VESUVIO close to that of VMS routines</a:t>
            </a:r>
            <a:endParaRPr dirty="0"/>
          </a:p>
        </p:txBody>
      </p:sp>
      <p:pic>
        <p:nvPicPr>
          <p:cNvPr id="77" name="Picture 76"/>
          <p:cNvPicPr/>
          <p:nvPr/>
        </p:nvPicPr>
        <p:blipFill>
          <a:blip r:embed="rId3"/>
          <a:stretch>
            <a:fillRect/>
          </a:stretch>
        </p:blipFill>
        <p:spPr>
          <a:xfrm>
            <a:off x="216000" y="3828960"/>
            <a:ext cx="4140000" cy="233316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4"/>
          <a:stretch>
            <a:fillRect/>
          </a:stretch>
        </p:blipFill>
        <p:spPr>
          <a:xfrm>
            <a:off x="4572000" y="4851360"/>
            <a:ext cx="4391640" cy="1880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5"/>
          <a:stretch>
            <a:fillRect/>
          </a:stretch>
        </p:blipFill>
        <p:spPr>
          <a:xfrm>
            <a:off x="4598640" y="2848320"/>
            <a:ext cx="4313520" cy="193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err="1"/>
              <a:t>Reflectometry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912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457200" y="1239840"/>
            <a:ext cx="8228160" cy="42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000" dirty="0" err="1">
                <a:latin typeface="Lucida Sans"/>
              </a:rPr>
              <a:t>LoadNexus</a:t>
            </a:r>
            <a:r>
              <a:rPr lang="en-GB" sz="2000" dirty="0">
                <a:latin typeface="Lucida Sans"/>
              </a:rPr>
              <a:t> &amp; </a:t>
            </a:r>
            <a:r>
              <a:rPr lang="en-GB" sz="2000" dirty="0" err="1">
                <a:latin typeface="Lucida Sans"/>
              </a:rPr>
              <a:t>SaveNexus</a:t>
            </a:r>
            <a:r>
              <a:rPr lang="en-GB" sz="2000" dirty="0">
                <a:latin typeface="Lucida Sans"/>
              </a:rPr>
              <a:t> have been optimised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000" dirty="0" err="1">
                <a:latin typeface="Lucida Sans"/>
              </a:rPr>
              <a:t>ReflectometryReductionOne</a:t>
            </a:r>
            <a:r>
              <a:rPr lang="en-GB" sz="2000" dirty="0">
                <a:latin typeface="Lucida Sans"/>
              </a:rPr>
              <a:t>(Auto)</a:t>
            </a:r>
            <a:endParaRPr dirty="0"/>
          </a:p>
          <a:p>
            <a:pPr marL="742950" lvl="1" indent="-28575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"/>
              </a:rPr>
              <a:t>Support for workspaces in Wavelength</a:t>
            </a:r>
            <a:endParaRPr dirty="0"/>
          </a:p>
          <a:p>
            <a:pPr marL="742950" lvl="1" indent="-28575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"/>
              </a:rPr>
              <a:t>Polarization Correction</a:t>
            </a:r>
            <a:endParaRPr dirty="0"/>
          </a:p>
          <a:p>
            <a:pPr marL="742950" lvl="1" indent="-28575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1600" dirty="0">
                <a:latin typeface="Lucida Sans"/>
              </a:rPr>
              <a:t>Workflow diagrams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000" dirty="0" err="1">
                <a:latin typeface="Lucida Sans"/>
              </a:rPr>
              <a:t>CalculateResolution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000" dirty="0" err="1">
                <a:latin typeface="Lucida Sans"/>
              </a:rPr>
              <a:t>SaveReflThreeColumnAscii</a:t>
            </a:r>
            <a:endParaRPr dirty="0"/>
          </a:p>
        </p:txBody>
      </p:sp>
      <p:sp>
        <p:nvSpPr>
          <p:cNvPr id="83" name="CustomShape 2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>
                <a:latin typeface="Lucida Sans"/>
              </a:rPr>
              <a:t>  Algorithms</a:t>
            </a:r>
            <a:endParaRPr/>
          </a:p>
        </p:txBody>
      </p:sp>
      <p:pic>
        <p:nvPicPr>
          <p:cNvPr id="84" name="Picture 83"/>
          <p:cNvPicPr/>
          <p:nvPr/>
        </p:nvPicPr>
        <p:blipFill>
          <a:blip r:embed="rId2"/>
          <a:stretch>
            <a:fillRect/>
          </a:stretch>
        </p:blipFill>
        <p:spPr>
          <a:xfrm>
            <a:off x="5644800" y="1800000"/>
            <a:ext cx="2131200" cy="4176720"/>
          </a:xfrm>
          <a:prstGeom prst="rect">
            <a:avLst/>
          </a:prstGeom>
          <a:ln w="6480">
            <a:solidFill>
              <a:srgbClr val="000000"/>
            </a:solidFill>
            <a:round/>
          </a:ln>
        </p:spPr>
      </p:pic>
      <p:sp>
        <p:nvSpPr>
          <p:cNvPr id="85" name="Line 3"/>
          <p:cNvSpPr/>
          <p:nvPr/>
        </p:nvSpPr>
        <p:spPr>
          <a:xfrm>
            <a:off x="3059832" y="2492896"/>
            <a:ext cx="252000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>
                <a:latin typeface="Lucida Sans"/>
              </a:rPr>
              <a:t>  Experimental IPython Notebook Support</a:t>
            </a:r>
            <a:endParaRPr/>
          </a:p>
        </p:txBody>
      </p:sp>
      <p:pic>
        <p:nvPicPr>
          <p:cNvPr id="87" name="Picture 86"/>
          <p:cNvPicPr/>
          <p:nvPr/>
        </p:nvPicPr>
        <p:blipFill>
          <a:blip r:embed="rId2"/>
          <a:stretch>
            <a:fillRect/>
          </a:stretch>
        </p:blipFill>
        <p:spPr>
          <a:xfrm>
            <a:off x="1116000" y="648000"/>
            <a:ext cx="7037280" cy="5688000"/>
          </a:xfrm>
          <a:prstGeom prst="rect">
            <a:avLst/>
          </a:prstGeom>
          <a:ln w="10080">
            <a:solidFill>
              <a:srgbClr val="000000"/>
            </a:solidFill>
            <a:rou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>
                <a:latin typeface="Lucida Sans"/>
              </a:rPr>
              <a:t>  Experimental IPython Notebook Support</a:t>
            </a:r>
            <a:endParaRPr/>
          </a:p>
        </p:txBody>
      </p:sp>
      <p:pic>
        <p:nvPicPr>
          <p:cNvPr id="89" name="Picture 88"/>
          <p:cNvPicPr/>
          <p:nvPr/>
        </p:nvPicPr>
        <p:blipFill>
          <a:blip r:embed="rId2"/>
          <a:stretch>
            <a:fillRect/>
          </a:stretch>
        </p:blipFill>
        <p:spPr>
          <a:xfrm>
            <a:off x="288000" y="1152000"/>
            <a:ext cx="8663400" cy="3456000"/>
          </a:xfrm>
          <a:prstGeom prst="rect">
            <a:avLst/>
          </a:prstGeom>
          <a:ln w="6480">
            <a:solidFill>
              <a:srgbClr val="000000"/>
            </a:solidFill>
            <a:round/>
          </a:ln>
        </p:spPr>
      </p:pic>
      <p:sp>
        <p:nvSpPr>
          <p:cNvPr id="90" name="Line 2"/>
          <p:cNvSpPr/>
          <p:nvPr/>
        </p:nvSpPr>
        <p:spPr>
          <a:xfrm flipV="1">
            <a:off x="4248000" y="4392000"/>
            <a:ext cx="0" cy="8056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91" name="TextShape 3"/>
          <p:cNvSpPr txBox="1"/>
          <p:nvPr/>
        </p:nvSpPr>
        <p:spPr>
          <a:xfrm>
            <a:off x="2505600" y="5197680"/>
            <a:ext cx="4298648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dirty="0">
                <a:latin typeface="Arial"/>
              </a:rPr>
              <a:t>Using Mantid with </a:t>
            </a:r>
            <a:r>
              <a:rPr lang="en-GB" dirty="0" err="1">
                <a:latin typeface="Arial"/>
              </a:rPr>
              <a:t>IPython</a:t>
            </a:r>
            <a:r>
              <a:rPr lang="en-GB" dirty="0">
                <a:latin typeface="Arial"/>
              </a:rPr>
              <a:t> Notebook</a:t>
            </a:r>
            <a:endParaRPr dirty="0"/>
          </a:p>
        </p:txBody>
      </p:sp>
      <p:sp>
        <p:nvSpPr>
          <p:cNvPr id="92" name="CustomShape 4"/>
          <p:cNvSpPr/>
          <p:nvPr/>
        </p:nvSpPr>
        <p:spPr>
          <a:xfrm>
            <a:off x="3168000" y="4104000"/>
            <a:ext cx="2232000" cy="288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>
                <a:latin typeface="Lucida Sans"/>
              </a:rPr>
              <a:t>  Experimental IPython Notebook Support</a:t>
            </a:r>
            <a:endParaRPr/>
          </a:p>
        </p:txBody>
      </p:sp>
      <p:pic>
        <p:nvPicPr>
          <p:cNvPr id="94" name="Picture 93"/>
          <p:cNvPicPr/>
          <p:nvPr/>
        </p:nvPicPr>
        <p:blipFill>
          <a:blip r:embed="rId2"/>
          <a:stretch>
            <a:fillRect/>
          </a:stretch>
        </p:blipFill>
        <p:spPr>
          <a:xfrm>
            <a:off x="2038320" y="709920"/>
            <a:ext cx="5233680" cy="4474080"/>
          </a:xfrm>
          <a:prstGeom prst="rect">
            <a:avLst/>
          </a:prstGeom>
          <a:ln w="6480">
            <a:solidFill>
              <a:srgbClr val="000000"/>
            </a:solidFill>
            <a:round/>
          </a:ln>
        </p:spPr>
      </p:pic>
      <p:sp>
        <p:nvSpPr>
          <p:cNvPr id="95" name="CustomShape 2"/>
          <p:cNvSpPr/>
          <p:nvPr/>
        </p:nvSpPr>
        <p:spPr>
          <a:xfrm>
            <a:off x="3816000" y="5004000"/>
            <a:ext cx="1080000" cy="180000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</p:sp>
      <p:sp>
        <p:nvSpPr>
          <p:cNvPr id="96" name="Line 3"/>
          <p:cNvSpPr/>
          <p:nvPr/>
        </p:nvSpPr>
        <p:spPr>
          <a:xfrm flipV="1">
            <a:off x="4320000" y="5184000"/>
            <a:ext cx="0" cy="36000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</p:sp>
      <p:sp>
        <p:nvSpPr>
          <p:cNvPr id="97" name="TextShape 4"/>
          <p:cNvSpPr txBox="1"/>
          <p:nvPr/>
        </p:nvSpPr>
        <p:spPr>
          <a:xfrm>
            <a:off x="2952000" y="5616000"/>
            <a:ext cx="3636224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dirty="0" err="1">
                <a:latin typeface="Arial"/>
              </a:rPr>
              <a:t>IPython</a:t>
            </a:r>
            <a:r>
              <a:rPr lang="en-GB" dirty="0">
                <a:latin typeface="Arial"/>
              </a:rPr>
              <a:t> Notebook Example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>
                <a:latin typeface="Lucida Sans"/>
              </a:rPr>
              <a:t>  Reflectometry – ISIS Reduction Interface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457200" y="1239840"/>
            <a:ext cx="8228160" cy="4203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000" dirty="0">
                <a:latin typeface="Lucida Sans"/>
              </a:rPr>
              <a:t>POLREF support added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000" dirty="0">
                <a:latin typeface="Lucida Sans"/>
              </a:rPr>
              <a:t>Plots are re-used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000" dirty="0">
                <a:latin typeface="Lucida Sans"/>
              </a:rPr>
              <a:t>Time-of-Flight workspaces are kept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panose="020B0604020202020204" pitchFamily="34" charset="0"/>
              <a:buChar char="•"/>
            </a:pPr>
            <a:r>
              <a:rPr lang="en-GB" sz="2000" dirty="0">
                <a:latin typeface="Lucida Sans"/>
              </a:rPr>
              <a:t>Improved test suite</a:t>
            </a:r>
            <a:endParaRPr dirty="0"/>
          </a:p>
        </p:txBody>
      </p:sp>
      <p:pic>
        <p:nvPicPr>
          <p:cNvPr id="100" name="Picture 99"/>
          <p:cNvPicPr/>
          <p:nvPr/>
        </p:nvPicPr>
        <p:blipFill>
          <a:blip r:embed="rId2"/>
          <a:stretch>
            <a:fillRect/>
          </a:stretch>
        </p:blipFill>
        <p:spPr>
          <a:xfrm>
            <a:off x="864000" y="3128040"/>
            <a:ext cx="7170120" cy="299196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6408000" y="792000"/>
            <a:ext cx="1868400" cy="215748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>
                <a:latin typeface="Lucida Sans"/>
              </a:rPr>
              <a:t>  Reflectometry – New Reduction Interface</a:t>
            </a:r>
            <a:endParaRPr/>
          </a:p>
        </p:txBody>
      </p:sp>
      <p:sp>
        <p:nvSpPr>
          <p:cNvPr id="103" name="CustomShape 2"/>
          <p:cNvSpPr/>
          <p:nvPr/>
        </p:nvSpPr>
        <p:spPr>
          <a:xfrm>
            <a:off x="504000" y="1152000"/>
            <a:ext cx="8135280" cy="1439280"/>
          </a:xfrm>
          <a:prstGeom prst="rect">
            <a:avLst/>
          </a:prstGeom>
          <a:noFill/>
          <a:ln>
            <a:noFill/>
          </a:ln>
        </p:spPr>
      </p:sp>
      <p:pic>
        <p:nvPicPr>
          <p:cNvPr id="104" name="Picture 103"/>
          <p:cNvPicPr/>
          <p:nvPr/>
        </p:nvPicPr>
        <p:blipFill>
          <a:blip r:embed="rId2"/>
          <a:stretch>
            <a:fillRect/>
          </a:stretch>
        </p:blipFill>
        <p:spPr>
          <a:xfrm>
            <a:off x="216000" y="3705120"/>
            <a:ext cx="8640000" cy="2342880"/>
          </a:xfrm>
          <a:prstGeom prst="rect">
            <a:avLst/>
          </a:prstGeom>
          <a:ln>
            <a:noFill/>
          </a:ln>
        </p:spPr>
      </p:pic>
      <p:pic>
        <p:nvPicPr>
          <p:cNvPr id="105" name="Picture 104"/>
          <p:cNvPicPr/>
          <p:nvPr/>
        </p:nvPicPr>
        <p:blipFill>
          <a:blip r:embed="rId3"/>
          <a:stretch>
            <a:fillRect/>
          </a:stretch>
        </p:blipFill>
        <p:spPr>
          <a:xfrm>
            <a:off x="216000" y="1152000"/>
            <a:ext cx="8784000" cy="187200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4248000" y="3096000"/>
            <a:ext cx="648000" cy="576000"/>
          </a:xfrm>
          <a:prstGeom prst="downArrow">
            <a:avLst>
              <a:gd name="adj1" fmla="val 16200"/>
              <a:gd name="adj2" fmla="val 49497"/>
            </a:avLst>
          </a:prstGeom>
          <a:solidFill>
            <a:srgbClr val="000000"/>
          </a:solidFill>
          <a:ln>
            <a:noFill/>
          </a:ln>
        </p:spPr>
      </p:sp>
      <p:sp>
        <p:nvSpPr>
          <p:cNvPr id="107" name="TextShape 4"/>
          <p:cNvSpPr txBox="1"/>
          <p:nvPr/>
        </p:nvSpPr>
        <p:spPr>
          <a:xfrm>
            <a:off x="2880000" y="792000"/>
            <a:ext cx="136332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b="1">
                <a:latin typeface="Arial"/>
              </a:rPr>
              <a:t>Existing UI</a:t>
            </a:r>
            <a:endParaRPr/>
          </a:p>
        </p:txBody>
      </p:sp>
      <p:sp>
        <p:nvSpPr>
          <p:cNvPr id="108" name="TextShape 5"/>
          <p:cNvSpPr txBox="1"/>
          <p:nvPr/>
        </p:nvSpPr>
        <p:spPr>
          <a:xfrm>
            <a:off x="3024000" y="3358800"/>
            <a:ext cx="942840" cy="34632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b="1">
                <a:latin typeface="Arial"/>
              </a:rPr>
              <a:t>New UI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-171360"/>
            <a:ext cx="8228160" cy="114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GB" sz="2800">
                <a:latin typeface="Lucida Sans"/>
              </a:rPr>
              <a:t>  Reflectometry – New Reduction Interface</a:t>
            </a:r>
            <a:endParaRPr/>
          </a:p>
        </p:txBody>
      </p:sp>
      <p:sp>
        <p:nvSpPr>
          <p:cNvPr id="110" name="CustomShape 2"/>
          <p:cNvSpPr/>
          <p:nvPr/>
        </p:nvSpPr>
        <p:spPr>
          <a:xfrm>
            <a:off x="504000" y="1152000"/>
            <a:ext cx="8135280" cy="1439280"/>
          </a:xfrm>
          <a:prstGeom prst="rect">
            <a:avLst/>
          </a:prstGeom>
          <a:noFill/>
          <a:ln>
            <a:noFill/>
          </a:ln>
        </p:spPr>
      </p:sp>
      <p:sp>
        <p:nvSpPr>
          <p:cNvPr id="111" name="TextShape 3"/>
          <p:cNvSpPr txBox="1"/>
          <p:nvPr/>
        </p:nvSpPr>
        <p:spPr>
          <a:xfrm>
            <a:off x="4191120" y="2878560"/>
            <a:ext cx="1100960" cy="433440"/>
          </a:xfrm>
          <a:prstGeom prst="rect">
            <a:avLst/>
          </a:prstGeom>
        </p:spPr>
        <p:txBody>
          <a:bodyPr lIns="90000" tIns="45000" rIns="90000" bIns="45000"/>
          <a:lstStyle/>
          <a:p>
            <a:r>
              <a:rPr lang="en-GB" sz="2400" dirty="0">
                <a:latin typeface="Arial"/>
              </a:rPr>
              <a:t>Demo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Courses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3394720" cy="4205287"/>
          </a:xfrm>
        </p:spPr>
        <p:txBody>
          <a:bodyPr/>
          <a:lstStyle/>
          <a:p>
            <a:r>
              <a:rPr lang="en-GB" dirty="0" smtClean="0"/>
              <a:t>Dates</a:t>
            </a:r>
          </a:p>
          <a:p>
            <a:pPr lvl="1"/>
            <a:r>
              <a:rPr lang="en-GB" dirty="0" smtClean="0"/>
              <a:t>Neutron Training Course</a:t>
            </a:r>
          </a:p>
          <a:p>
            <a:pPr lvl="1"/>
            <a:r>
              <a:rPr lang="en-GB" dirty="0" smtClean="0"/>
              <a:t>Should we offer another run before </a:t>
            </a:r>
            <a:r>
              <a:rPr lang="en-GB" dirty="0" err="1" smtClean="0"/>
              <a:t>startup</a:t>
            </a:r>
            <a:r>
              <a:rPr lang="en-GB" dirty="0" smtClean="0"/>
              <a:t>?</a:t>
            </a:r>
          </a:p>
        </p:txBody>
      </p:sp>
      <p:pic>
        <p:nvPicPr>
          <p:cNvPr id="1026" name="Picture 2" descr="C:\Mantid\Documents\Images\People_using_Mantid\ILL_training_20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36712"/>
            <a:ext cx="5095902" cy="286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544" y="3933056"/>
            <a:ext cx="8229600" cy="166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To Book</a:t>
            </a:r>
          </a:p>
          <a:p>
            <a:pPr lvl="1"/>
            <a:r>
              <a:rPr lang="en-GB" b="0" kern="0" dirty="0" smtClean="0"/>
              <a:t>Email: </a:t>
            </a:r>
            <a:r>
              <a:rPr lang="en-GB" b="0" kern="0" dirty="0" smtClean="0">
                <a:hlinkClick r:id="rId4"/>
              </a:rPr>
              <a:t>nick.draper@stfc.ac.uk</a:t>
            </a:r>
            <a:endParaRPr lang="en-GB" b="0" kern="0" dirty="0" smtClean="0"/>
          </a:p>
          <a:p>
            <a:pPr lvl="1"/>
            <a:r>
              <a:rPr lang="en-GB" b="0" kern="0" dirty="0" smtClean="0"/>
              <a:t>More details at </a:t>
            </a:r>
            <a:r>
              <a:rPr lang="en-GB" b="0" kern="0" dirty="0" smtClean="0">
                <a:hlinkClick r:id="rId5"/>
              </a:rPr>
              <a:t>www.mantidproject.org</a:t>
            </a:r>
            <a:r>
              <a:rPr lang="en-GB" b="0" kern="0" dirty="0" smtClean="0"/>
              <a:t> </a:t>
            </a:r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9354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Diffraction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95700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Normalisation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5328592"/>
          </a:xfrm>
        </p:spPr>
        <p:txBody>
          <a:bodyPr/>
          <a:lstStyle/>
          <a:p>
            <a:r>
              <a:rPr lang="en-GB" dirty="0" smtClean="0"/>
              <a:t>New Normalisation framework</a:t>
            </a:r>
          </a:p>
          <a:p>
            <a:r>
              <a:rPr lang="en-GB" dirty="0" smtClean="0"/>
              <a:t>Correctly accounts for statistical weights</a:t>
            </a:r>
          </a:p>
          <a:p>
            <a:r>
              <a:rPr lang="en-GB" b="1" dirty="0" err="1" smtClean="0"/>
              <a:t>MDNormSCD</a:t>
            </a:r>
            <a:r>
              <a:rPr lang="en-GB" dirty="0" smtClean="0"/>
              <a:t> for elastic SC diffraction</a:t>
            </a:r>
          </a:p>
          <a:p>
            <a:r>
              <a:rPr lang="en-GB" dirty="0" smtClean="0"/>
              <a:t>Performance enhancements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80928"/>
            <a:ext cx="6350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RebinByTimeAtSample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4205287"/>
          </a:xfrm>
        </p:spPr>
        <p:txBody>
          <a:bodyPr/>
          <a:lstStyle/>
          <a:p>
            <a:r>
              <a:rPr lang="en-US" dirty="0" smtClean="0"/>
              <a:t>New Algorithm </a:t>
            </a:r>
            <a:r>
              <a:rPr lang="en-US" b="1" dirty="0" err="1" smtClean="0"/>
              <a:t>RebinByTimeAtSample</a:t>
            </a:r>
            <a:endParaRPr lang="en-US" b="1" dirty="0" smtClean="0"/>
          </a:p>
          <a:p>
            <a:r>
              <a:rPr lang="en-US" dirty="0" smtClean="0"/>
              <a:t>Works in the elastic case</a:t>
            </a:r>
          </a:p>
          <a:p>
            <a:r>
              <a:rPr lang="en-US" dirty="0" smtClean="0"/>
              <a:t>Determines absolute event times at the sample, and </a:t>
            </a:r>
            <a:r>
              <a:rPr lang="en-US" dirty="0" err="1" smtClean="0"/>
              <a:t>rebins</a:t>
            </a:r>
            <a:r>
              <a:rPr lang="en-US" dirty="0" smtClean="0"/>
              <a:t> to a histogram form.</a:t>
            </a:r>
          </a:p>
          <a:p>
            <a:r>
              <a:rPr lang="en-US" dirty="0" smtClean="0"/>
              <a:t>Aid and comparison for event filtering by fast logs.</a:t>
            </a:r>
          </a:p>
          <a:p>
            <a:r>
              <a:rPr lang="en-US" dirty="0" smtClean="0"/>
              <a:t>Shared codebase with </a:t>
            </a:r>
            <a:r>
              <a:rPr lang="en-US" b="1" dirty="0" err="1" smtClean="0"/>
              <a:t>RebinByPulseTime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96" y="3717032"/>
            <a:ext cx="4592712" cy="272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2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Point groups and symmetry classes have been added as core concepts in </a:t>
            </a:r>
            <a:r>
              <a:rPr lang="en-US" dirty="0" err="1" smtClean="0"/>
              <a:t>Mantid</a:t>
            </a:r>
            <a:r>
              <a:rPr lang="en-US" dirty="0" smtClean="0"/>
              <a:t>.</a:t>
            </a:r>
          </a:p>
          <a:p>
            <a:r>
              <a:rPr lang="en-US" dirty="0" smtClean="0"/>
              <a:t>Minimal usage at the moment in the codebase</a:t>
            </a:r>
          </a:p>
          <a:p>
            <a:r>
              <a:rPr lang="en-US" dirty="0" smtClean="0"/>
              <a:t>Exposed to python </a:t>
            </a:r>
          </a:p>
          <a:p>
            <a:r>
              <a:rPr lang="en-US" dirty="0" smtClean="0"/>
              <a:t>Documentation with usage examples available here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http://docs.mantidproject.org/nightly/concepts/Point_groups.html </a:t>
            </a:r>
            <a:endParaRPr lang="en-US" dirty="0" smtClean="0"/>
          </a:p>
          <a:p>
            <a:r>
              <a:rPr lang="en-US" dirty="0" smtClean="0"/>
              <a:t>Contribution to </a:t>
            </a:r>
            <a:r>
              <a:rPr lang="en-US" dirty="0" err="1" smtClean="0"/>
              <a:t>Mantid</a:t>
            </a:r>
            <a:r>
              <a:rPr lang="en-US" dirty="0" smtClean="0"/>
              <a:t> from the PSI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56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Symmetry Operations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37" t="31" r="3190" b="57412"/>
          <a:stretch/>
        </p:blipFill>
        <p:spPr>
          <a:xfrm>
            <a:off x="251520" y="928510"/>
            <a:ext cx="8775813" cy="2529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4437112"/>
            <a:ext cx="3683000" cy="596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520" y="3933056"/>
            <a:ext cx="107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51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2042" r="5532"/>
          <a:stretch/>
        </p:blipFill>
        <p:spPr>
          <a:xfrm>
            <a:off x="251520" y="908720"/>
            <a:ext cx="8638108" cy="34444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5532"/>
          <a:stretch/>
        </p:blipFill>
        <p:spPr>
          <a:xfrm>
            <a:off x="251520" y="5157192"/>
            <a:ext cx="8638108" cy="84778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r>
              <a:rPr lang="en-US" dirty="0" smtClean="0"/>
              <a:t>Point Groups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1520" y="4581128"/>
            <a:ext cx="107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93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920"/>
          <a:stretch/>
        </p:blipFill>
        <p:spPr>
          <a:xfrm>
            <a:off x="0" y="980728"/>
            <a:ext cx="9144000" cy="23973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3356992"/>
            <a:ext cx="4618856" cy="286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6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Fixes and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SaveLaueNorm</a:t>
            </a:r>
            <a:r>
              <a:rPr lang="en-US" b="1" dirty="0" smtClean="0"/>
              <a:t> </a:t>
            </a:r>
            <a:r>
              <a:rPr lang="en-US" dirty="0" smtClean="0"/>
              <a:t>new peak format</a:t>
            </a:r>
          </a:p>
          <a:p>
            <a:r>
              <a:rPr lang="en-US" dirty="0" smtClean="0"/>
              <a:t>Connected Component Analysis engine fixed</a:t>
            </a:r>
          </a:p>
          <a:p>
            <a:r>
              <a:rPr lang="en-US" dirty="0" smtClean="0"/>
              <a:t>Issue with integrated region off detector edge fixed</a:t>
            </a:r>
          </a:p>
          <a:p>
            <a:r>
              <a:rPr lang="en-US" dirty="0" err="1" smtClean="0"/>
              <a:t>OrientedLattices</a:t>
            </a:r>
            <a:r>
              <a:rPr lang="en-US" dirty="0" smtClean="0"/>
              <a:t> exposes </a:t>
            </a:r>
            <a:r>
              <a:rPr lang="en-US" dirty="0" err="1" smtClean="0"/>
              <a:t>qFromHKL</a:t>
            </a:r>
            <a:r>
              <a:rPr lang="en-US" dirty="0" smtClean="0"/>
              <a:t> and </a:t>
            </a:r>
            <a:r>
              <a:rPr lang="en-US" dirty="0" err="1" smtClean="0"/>
              <a:t>hklFromQ</a:t>
            </a:r>
            <a:endParaRPr lang="en-US" dirty="0" smtClean="0"/>
          </a:p>
          <a:p>
            <a:r>
              <a:rPr lang="en-US" dirty="0" smtClean="0"/>
              <a:t>V3D gives direction angles, also via python</a:t>
            </a:r>
          </a:p>
          <a:p>
            <a:r>
              <a:rPr lang="en-US" dirty="0" smtClean="0"/>
              <a:t>Several key </a:t>
            </a:r>
            <a:r>
              <a:rPr lang="en-US" dirty="0" err="1" smtClean="0"/>
              <a:t>bugfixes</a:t>
            </a:r>
            <a:r>
              <a:rPr lang="en-US" dirty="0" smtClean="0"/>
              <a:t> around the VSI particularly view-switching.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67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US" dirty="0" err="1" smtClean="0"/>
              <a:t>Paraview</a:t>
            </a:r>
            <a:r>
              <a:rPr lang="en-US" dirty="0" smtClean="0"/>
              <a:t> SCD 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548680"/>
            <a:ext cx="8229600" cy="4205287"/>
          </a:xfrm>
        </p:spPr>
        <p:txBody>
          <a:bodyPr/>
          <a:lstStyle/>
          <a:p>
            <a:r>
              <a:rPr lang="en-US" dirty="0"/>
              <a:t>Technique dependent initial view in </a:t>
            </a:r>
            <a:r>
              <a:rPr lang="en-US" dirty="0" smtClean="0"/>
              <a:t>VSI</a:t>
            </a:r>
          </a:p>
          <a:p>
            <a:endParaRPr lang="en-US" dirty="0" smtClean="0"/>
          </a:p>
          <a:p>
            <a:r>
              <a:rPr lang="en-US" dirty="0" smtClean="0"/>
              <a:t>Not quite ready for this release</a:t>
            </a:r>
          </a:p>
          <a:p>
            <a:pPr lvl="1"/>
            <a:r>
              <a:rPr lang="en-US" dirty="0" smtClean="0"/>
              <a:t>More powerful in-situ </a:t>
            </a:r>
            <a:r>
              <a:rPr lang="en-US" dirty="0" err="1" smtClean="0"/>
              <a:t>rebinning</a:t>
            </a:r>
            <a:endParaRPr lang="en-US" dirty="0" smtClean="0"/>
          </a:p>
          <a:p>
            <a:pPr lvl="1"/>
            <a:r>
              <a:rPr lang="en-US" dirty="0" smtClean="0"/>
              <a:t>Faster representations at lower memory overhead</a:t>
            </a:r>
          </a:p>
          <a:p>
            <a:pPr lvl="1"/>
            <a:r>
              <a:rPr lang="en-US" dirty="0" smtClean="0"/>
              <a:t>Faster slicing</a:t>
            </a:r>
          </a:p>
          <a:p>
            <a:pPr lvl="1"/>
            <a:r>
              <a:rPr lang="en-US" dirty="0" smtClean="0"/>
              <a:t>Multi-window mode</a:t>
            </a:r>
          </a:p>
          <a:p>
            <a:pPr lvl="1"/>
            <a:r>
              <a:rPr lang="en-US" dirty="0" smtClean="0"/>
              <a:t>A less confusing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3814152"/>
            <a:ext cx="4756013" cy="30438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608" y="98072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www.mantidproject.org</a:t>
            </a:r>
            <a:r>
              <a:rPr lang="en-US" dirty="0">
                <a:hlinkClick r:id="rId3"/>
              </a:rPr>
              <a:t>/VatesSimpleInterface_v2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725144"/>
            <a:ext cx="3528392" cy="83743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5940152" y="3789040"/>
            <a:ext cx="1296144" cy="576064"/>
          </a:xfrm>
          <a:prstGeom prst="ellipse">
            <a:avLst/>
          </a:prstGeom>
          <a:noFill/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95536" y="4725144"/>
            <a:ext cx="3024336" cy="936104"/>
          </a:xfrm>
          <a:prstGeom prst="ellipse">
            <a:avLst/>
          </a:prstGeom>
          <a:noFill/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10" name="Straight Connector 9"/>
          <p:cNvCxnSpPr>
            <a:stCxn id="8" idx="7"/>
            <a:endCxn id="7" idx="2"/>
          </p:cNvCxnSpPr>
          <p:nvPr/>
        </p:nvCxnSpPr>
        <p:spPr bwMode="auto">
          <a:xfrm flipV="1">
            <a:off x="2976968" y="4077072"/>
            <a:ext cx="2963184" cy="7851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11946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SANS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743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 bwMode="auto">
          <a:xfrm>
            <a:off x="682040" y="5168161"/>
            <a:ext cx="8352928" cy="1069152"/>
          </a:xfrm>
          <a:prstGeom prst="roundRect">
            <a:avLst/>
          </a:prstGeom>
          <a:solidFill>
            <a:srgbClr val="ED9D9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3090" name="Picture 18" descr="http://ie3802swl.altervista.org/blog/wp-content/uploads/2013/04/ubuntu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06" y="5168160"/>
            <a:ext cx="1473778" cy="8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 bwMode="auto">
          <a:xfrm>
            <a:off x="682040" y="3690178"/>
            <a:ext cx="8352928" cy="1474577"/>
          </a:xfrm>
          <a:prstGeom prst="roundRect">
            <a:avLst/>
          </a:prstGeom>
          <a:solidFill>
            <a:srgbClr val="F0DF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568" y="1268760"/>
            <a:ext cx="8352928" cy="2448272"/>
          </a:xfrm>
          <a:prstGeom prst="roundRect">
            <a:avLst/>
          </a:prstGeom>
          <a:solidFill>
            <a:srgbClr val="B8E6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Supported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409" y="1340769"/>
            <a:ext cx="8229600" cy="3541892"/>
          </a:xfrm>
        </p:spPr>
        <p:txBody>
          <a:bodyPr/>
          <a:lstStyle/>
          <a:p>
            <a:r>
              <a:rPr lang="en-GB" dirty="0" smtClean="0"/>
              <a:t>Staying the same</a:t>
            </a:r>
          </a:p>
          <a:p>
            <a:pPr lvl="1"/>
            <a:r>
              <a:rPr lang="en-GB" dirty="0" smtClean="0"/>
              <a:t>RHEL </a:t>
            </a:r>
            <a:r>
              <a:rPr lang="en-GB" dirty="0"/>
              <a:t>6 64bit</a:t>
            </a:r>
          </a:p>
          <a:p>
            <a:pPr lvl="1"/>
            <a:r>
              <a:rPr lang="en-GB" dirty="0" smtClean="0"/>
              <a:t>OSX </a:t>
            </a:r>
            <a:r>
              <a:rPr lang="en-GB" dirty="0"/>
              <a:t>Mountain </a:t>
            </a:r>
            <a:r>
              <a:rPr lang="en-GB" dirty="0" smtClean="0"/>
              <a:t>Lion +</a:t>
            </a:r>
          </a:p>
          <a:p>
            <a:pPr lvl="1"/>
            <a:r>
              <a:rPr lang="en-GB" dirty="0"/>
              <a:t>Windows 7 64 </a:t>
            </a:r>
            <a:r>
              <a:rPr lang="en-GB" dirty="0" smtClean="0"/>
              <a:t>bit</a:t>
            </a:r>
          </a:p>
          <a:p>
            <a:pPr lvl="1"/>
            <a:r>
              <a:rPr lang="en-GB" dirty="0" smtClean="0"/>
              <a:t>Ubuntu </a:t>
            </a:r>
            <a:r>
              <a:rPr lang="en-GB" dirty="0"/>
              <a:t>14.04 64 </a:t>
            </a:r>
            <a:r>
              <a:rPr lang="en-GB" dirty="0" smtClean="0"/>
              <a:t>bit</a:t>
            </a:r>
          </a:p>
          <a:p>
            <a:pPr lvl="1"/>
            <a:endParaRPr lang="en-GB" dirty="0"/>
          </a:p>
          <a:p>
            <a:r>
              <a:rPr lang="en-GB" dirty="0" smtClean="0"/>
              <a:t>Limited support for</a:t>
            </a:r>
            <a:endParaRPr lang="en-GB" dirty="0"/>
          </a:p>
          <a:p>
            <a:pPr lvl="1"/>
            <a:r>
              <a:rPr lang="en-GB" dirty="0" smtClean="0"/>
              <a:t>Windows 8 64 bit</a:t>
            </a:r>
          </a:p>
          <a:p>
            <a:pPr lvl="1"/>
            <a:r>
              <a:rPr lang="en-GB" dirty="0" smtClean="0"/>
              <a:t>Fedora 20</a:t>
            </a:r>
          </a:p>
          <a:p>
            <a:pPr lvl="1"/>
            <a:r>
              <a:rPr lang="en-GB" dirty="0"/>
              <a:t>RHEL </a:t>
            </a:r>
            <a:r>
              <a:rPr lang="en-GB" dirty="0" smtClean="0"/>
              <a:t>7 64bit</a:t>
            </a:r>
          </a:p>
          <a:p>
            <a:r>
              <a:rPr lang="en-GB" dirty="0" smtClean="0"/>
              <a:t>No Longer supported</a:t>
            </a:r>
          </a:p>
          <a:p>
            <a:pPr lvl="1"/>
            <a:r>
              <a:rPr lang="en-GB" dirty="0" smtClean="0"/>
              <a:t>Ubuntu 12.04 64 bit</a:t>
            </a:r>
          </a:p>
        </p:txBody>
      </p:sp>
      <p:sp>
        <p:nvSpPr>
          <p:cNvPr id="5" name="AutoShape 4" descr="data:image/jpeg;base64,/9j/4AAQSkZJRgABAQAAAQABAAD/2wCEAAkGBhQSERQUExQUFRQUFxgaFxcXFxgXGBwXHRkYFhgcGBgYHCYeGBwjHBcXHy8gIycpLCwtFx8xNTAqNSYrLCkBCQoKDgwOGg8PGikcHSQsLCwpLCksKSwpLCkuLCwvLCwsLCksLCwpLCwsKSwsKSksLCwsKSwqLCwsKSkpLCwsKf/AABEIAKkBKgMBIgACEQEDEQH/xAAcAAAABwEBAAAAAAAAAAAAAAABAgMEBQYHAAj/xABSEAABAgQCAwsHCAcFBgcAAAABAhEAAwQhEjEFQVEGBxMiU2FxgZGx8BcyM3KSodEUI0KTssHh4ggYUlRz0vEVQ2KDoiU0dIKzwiREY2SUo9P/xAAaAQADAQEBAQAAAAAAAAAAAAABAgMABAUG/8QAKBEAAgIBBAIBAwUBAAAAAAAAAAECEQMSEyFRMUEyBGGBIqGxwfAU/9oADAMBAAIRAxEAPwC078u7Sp0fLkGmUlJmLIViTisATt5oyzy3aT5SX9X+aLt+kb6Kk/iK+yYw4eNcMgMvflu0nykv6v8ANHeW3SfKSvq/zRRVHIMA1re8l9cAfHZ8YNAsvflu0nykr6v80d5bdJs/CSgP4Z7M84ocHQspLgkG4cWLEMbi7EEjrO2DSBZevLbpPlJf1f5o7y26T5SX9X+aKIPGx7t9/bAixyy1H742lA1F68tmk+Ul/V/mgfLVpPlJf1f5oorQYJhtKBqZehv0aT5SW9v7vV0PrcXjhv06T5WX9X+aKNhg4EMoIRzZd/LPpPlZf1f5oON+XSfKyvq/zRSMMKJRFFjXQjyyLoN+PSfKy/q/zQYb8Ok+Vl/V/mimpRB8QA2MXfI98HRHoG5LsuSd97SXKy/YbtvA+V/SXKo+r/GIPQ+5Csqm4CnmKSfpkBCG2grbEPVeLZQ7yFYsfOTZEv1cUw9b4G98K1jXkZbjGKt9zSQb51DHXwdu/VAeV7SXKo+r/NE+neEma61AP/Dn/wDWEp+8RUAcWqlKOoGUpA7cZbsMC8YayEL5XtJcqj2PxgfK7pHlUex+MNtJ72GkJAcyRNGsyV4v9KglR6gYrK0FKilQUlSc0qBSodKTcQ6jB+KJuU15LgN9zSPKo9gfGBG+3pHlUex+MVASza2Yt2t3gwYIhtEehdyXZbvKzpHlUex+MGG+xpHlUex+MVMIgyARlzjqIY9oJHXG0R6NuS7LYN9fSPKo9j8YN5VNIcqn2PxiqJTZoUQiNoj0bXLstQ30dIcqn2B8YU8p1fyqfYEVVKIUwRtuPQNcuyznfN0hyo9js1wU76FfyqfYHxisFMEUmNtx6Drl2WdW+jpDlU+x+MCN9HSHKp9gfGKiqY2cdwmyDoj0DXLsth309Icqj2Pxjhvo6R5VPsfjFZSRbXDtMoZxtuPRtcuybVvo6SDtNRbIlFsnveNzp6klCSdYB90ebp0riqYGwL9hj0ZR+jR6qe4Rz54pVR0YJN3Zlf6RvoqT+Ir7JjD3jcf0jB81SfxFfZMYbEUWZ0GUrLPK77eaCwLbNfhocUXUqXwSQEq4bGoqXiGAoYYQEtZQOIkvrEIp2xyejUea7EA9RY9Ta4MO1hBoVhQIP493O+beNXEQbY1vBPwHVDJCtgJSdUGGuzPkL2vle7dJMCgN2dPjpgwQ0OkI5AAQogNlbnECkfdfX1ar/cOd1EoiiRNs4SSzscJJALFnABIBycAgtzjbBgmDpBZtWzs+A7Itm4HcEvSMx1OimQeOsWKj+wg96uoXuC2oq2aKcnSIvcxuQqK9eGQnigsuaqyE9f0lN9Eczs7xr+53e6o6Ih0mqqQxcgKwnaAeLKGwli2swvV6U4CWmXQykinlWWpNiQAXTKbLX84eoXxRPbntLyJyGkskp85B84HWT+1fXz3jilm1OkdkcWlWOUyZqs1JlD9mWApXtKDdieuB/slB87Gv11qUPZJYdQheqqkS0lUxSUJGZUWEVWs31aFALKmLOoJQQ/Ria3PEpTjHyyqi5eEWL+xKfkZXsJ+ECNDSR5qAjnQSg9qSIoc/foQ4CKZR2lUwAc3mgnV3QvS778s+kp1Av9FYIbaMQDnmLRPfh2U2J9F1+RLT6OaromfODrJZf+qInTuhaepThradLapibgc4WGVLPPYf4oeaB3VU9YDwC3Kc0kYVDnwnMc4tEtFYyvlEmq4ZiO6verm0wM2mJnyc8OcxIzs3pB0X9bOKWhjz+P6xvGkd0kqQvDTDhlYuPKSeIxPGKVZJXnYOCbKZ3Fd3Z7hUVSDV0QaZczJbYcR1gj6Mwe/XmFDpx503TObJg9oy3g4MlELIQ/hj0EauiFUyY6TmoQTLhUS4WTJhVMqMahFMuBUnO0OAiE1JggEEy4JUICQDBps7DaGS1OeaMYUmBw8NknPMwsEuGhSjomzvDChaekIIJiRSIAS2gTACJVHmq6D3R6Ko/Ro9VPcI851KuKroP3x6Mo/Ro9VPcI5vqPR04PL/AB/Zlf6RnoqT+Ir7JjDo3L9Iz0VJ/EV9lUYa0QiXkC/j3xwgyXPucDmtlrOvpjgIehGw8mZhILA52U5BBBSXYg6zAItr8a45Ig+Dqh0hGwEjZn8IURn4yjgmDhEVUSbkBq6A3vJ6826AIUSmBTLhRMuGoSwAiFUIg4EGSmCAkdzW55dbUokS3GK61N5ssG52PkBznY8a7uh0lLpJIo6UMiUkCYE5lwCJfSQQVHNiBfEYb71egvk1F8oIHDVRGB/2T6MdDOsjnVD7Tm59KJoCEkpUkrUQQOOSXJOZKy6ss3jg+om3wjv+ngo+SD0FuwQV8HPwpUqwFgBzA5Hohhp9Zkz0rlcIk3DJdKk53cG2bWybmhxovc3KlTVTJ/BcZsBXxmN/NvxTcXz7YDdJpjCQhIycOGIDNa1mu3a8cPg6+G+CoaVdRxrVMWov56io2d2UpywJ27YQRSLWEjJNns9+YbYk6cmap1e/455xKjRuVwnVd82uemIyLxIOVopKApT+bk4ObAlxrzTaJNWjRtGI3B5mGY25Q4XSMQHBBJc+qSvq80fjCiJIJYfQALqslrMHzewhKHsrlVJVKWkqxAv5yCUkHWxAsbt0GLDI0vUrQUCfULQXdJmKWcrAnMpI1O3TnAaUpMQc+cwuTmxFi2u+eyI/RWkTJWL2SdgOXTlr8WiseCUuS/7mNGokodRBLXxMC/O+ees90O1boEy5roTn54SAy08zWKhcjrBsXjp9AmopiEEJJDpIuxG0E5RG6N0VNly2UyzZ2LgP/iz15xVNrwSpPyR2+BucCFCspz81OA4TDlxslbWVYEdB2mKgiT49/fGzytEJTLVTL4yJiVEOXGI+kS+wviHSuMvm6MMqYuUrOWpukZpJ6QQeuPRhk4pnBOCu0RaZEG4OJE07QwrZ2GLKVkXESmKDRHT6m9oGdOKsz4ytthJErilXfFESY3LkwWaHAYQ8TRKIuM+qHcuUAG2Q6QjYypKJheHeFoMuCKMEwZRhNSoBSoSUqFGQWqVxT0Hu8dsej6P0aPVT3CPNVTM4qugx6Vo/Ro9VPcI5s/o6cHl/gyv9Iz0VJ/EV9hUYilLlrddhG3/pF+ipP4ivsKjEkhOFT4sTpws2Fr4sWt/NZud9USh4Kz8hWg6R4ya+uAAg7PFkiLYCRCpL6tkAkQolEVSJNgtz/wBNUKJR46/HZApRCiUQwoARCqUwKUQqlEEAVKIe6P0aZ06VJYvNWlJaxwquog8yHMEp5acQCyQh7lIctzAkPFk3s6ML0nJf+7StY6QAjuWYWTpNjQVtI07TO6yTRz5clSJiuDlJUAgJwuoqSLqUGICD1TIhtIbuETlA8GZaRxcRUCXLEEgBhhPOfOMVndhUldfVqd2mBCeYoQiUf9SVdpiLkVbT5KLHjDV3x4M8knJr0e7HHFRT9kxLqjLSpRSQcasAOFWEZWDWHMNURFTTTSAEpxrW7ZlnyDdfNYROVc5IJA252uW5+iEpO6iRTKJmEgtYgEgANbFkH+6Fu3RqpWLaH0CpAKphuA+F3IZiz684PoyfwhUpTMCyTtyyfUXHbAy92FMbqK5aSCnGsEILg2Km1vmdcJ8WWEJJYgPm7vcm1tfu6ofTxyLqE6+WQpKhkFH3pIPTnEpS04Mt8iwHVmH7TCM5KVpzvbt+Pxh2myRsezdTdP8AWJKPJRy4EtDyPlNOsEALSznV0F8ohtIbm5kpbqAKFWxO4ze51Hpid0hpinoimWsqM2cEq4NDlZYKYnUkMDnmx2GGqN8CQHlqkzwpQcoKcTpJIzB4o17Ot4q48Wial6F9zdSuW0tTlGq5srpGYMWvQFQZq1YsTpcEkADY1s4qkpKUkKHmqbw22+uLzueAwKZrqd9rgd0bE9UqNlVIfV/mYhnLIWOrzh1pxDrik7uqQIqETNUxLHY4uOsursi+kRRd8Q4dHy5lyZSkjncESf8AuMdy5Zxy8FLr9IJT9Iv41RBrnGYefxqhCfOKlOoXPi0LUVIXyjshjo4pTOFPqJjkEmYP2RfmOyHM8AEAAk+7LXB5Epg+uLJEWxYwksM8HWqG61ZwTBJq4QKoFaoRUqAEFa4SUuCzFwiuZAGAqVcRXQe6PTtJ6NHqp7hHlmqXxFeqe6PU1J6NHqp7hHNn9HTh9mWfpFejpP4ivsqjEgI2/wDSIHzVJ/EV9kxiqUwuNcByPkKlEHCYMlMKJRHQkc7YCEQslEGwdHVl1QqlEMIAmXCiUQZKIWSIJgiUQslDRyEwqE2z6vfGMECYt+9OP9pj/h5v2pUVT74s29zOCNIyifppWgdJZXckwmT4spj+SE9MOKipz/3qpP8A98xohNGBXylMwgshQ7VOB3xbt1lOEVdUGN5uLL9tKZliedZiBpaYJmEuRl2ggx8++Gz3VykOatZKu38fvMWPQqJfydctaQpKwcZtivrD7NUNZGjgQVtbLqPfshxoz5pRSeonZCx82aXKobTNApEuWhVMZ4lBIQpCkpCgnzAsKLpIAF75bbxXKTTpmomIUhIMuYoJZywUSrCHNgHsBYBmyEaLP0kESjq59nbGTUp461FgFrdsrCwt1x0XaI0WaXpYJSCoOHAz57GJ2g0whwr9m4DWcCKzTS8TAi1oeKlBGWZ1auqJ3yUrgDRUybWqnTJtLLnJM4qScWApNsLlQIKcIQBswxa9G0SJS1zZoQZ60BAQgOmXLGQci99usnbDPcGsolLlEB3d9vTFgnqAfa33s1oo5ccCVyQVWkE2sARq1vF03M+h/wCY+6IuXoYCScWZD9GsN3xYaCRglpTsF+k3PvMJgg9VhzTTjQ5eKTvjIfRcwf8Aqpb/AOUIurxSN8FT0MtDtwq0nrxCb3BUejD5I4ZuosyyZJJVaxtcw+okFjZj1QtKosOd4cpDvcBgTfW2oc8eiecNlShBSpo5a4QXMt48a4xjpsyGsyZAzZxu2Vj2WHf74aTJ14AQ6l/fn0Ew3WuCrXCSlwAgrXCSlRylQmqAETqlcRXqnuj1XSejR6qe4R5QqjxFeqe6PV9J6NHqp7hHNn9HVh8My/8ASGHzdJ66vsKjGUiNo/SDS6KT11fZMY6lMPi+ImZ/qARL8dTwqlEClELJEWIAJlwqJXjng2eeoN1QoJdgXF3trHTBMAJfjx1wolEclMKYYwoVoMI5oPLRGCGly4ktGTDKmy5otgWCejJX+kmEZEiJKnpntCSfA8VyXDd7IdcmcPNmoA1MFJLhztKVN/lmKhXyGWDkx58tbZxdtDy/llCqmUfnJTFByLjK+pwSkn/GrZFUrKXEMN3TbnsWIYsxcZao8PNCpHs4Z3EnNEHFKAfMAg8+R7YUVR4jgPnDI7R080QugqpSGQoMh/OsGObM9xFim285SgBcLY4e1IuOmJJDtlTqdI4kqlk3BKSC+pWGKbwuKYcIdlMG6m74fVJK9JVCSpgVgpBJQ3EChne5b3xYq3e0n4AumMtdziSVFIUl3HGGz3g88XURHLg6loFJSmzvsII58ug9kH0pRqATZxmSGLcxvB9zdTwsoSqmSiVOk1HBMAwLJxOxuzdIyIzhDRW52s0iqYtEuVT05UuW4JC1ISSlQYWJJHnDK7Qqg7HckkmSO5uuHBheRS4+H3dsXTc9QCYjh1EkPYarHwOqKHuq0AqkSsglKcwHSE2HbkIue42XUGipgrip4JJKcLKL8Z1ObEu56YKhYkp0iwSEFasX0RkIfQlKNtnMzQpHTCOlHPKVidUeKQM1cUddn6g56ooe+DXBU6XKGSA5HuT2ccRdaqqCAqYogJlg55YtfUBZ+dWyMe0hpIzZq5pfjmz5tkl+drnnJjqwxuVnNmlUaAmzIazJsJzJ8Npk6Ow4xSZOhrMnQnMmwgtcAIZa3hFSoBaoTxxggqVCalbI4qgJYBUkKVhBIBUxOEOxLC5YXYQDHTiHOF8L2xM7anaz9EIqVAqMEJtAGEqk8RXqnuj1lSejR6qe4R5LqTxVdB7o9aUno0eqnuEc2b0dOHwzNN/4cSl9dX2TGQITGw7/AEOJS+ur7JjI0piuL4ksvyBSiFQj8IBKYdzKBaEoWpLJmAlB2gHCfeGipETlJF3fKzbXGfMz+6DJRBkJhQJggCpTBsMHCYMEwQCaUQ+ppEFkSofSZcK2MhWTTxL0VJlDSnRcRKyZ4THJkbOiKQ9pVGStMxOrMbR4+/bDndNo4KT8qk3Sq8xI1Ktxug/S9rWTDVdclg3WTBdG7pU0y7qCpa/OSHLfhfw5iEsbmqZ0RyKLK+qlCxiKiOg6+stc9OR2RK6K0ipFrlIYOp1OT+y7e4RJaV3NBQ4el48s3KBco24RmpN3w5jU4ZoiQpyMyPeTkOjxsjicXHhnWmpEZup0GF1Uqeh04mRMw3LuSkkkgNci/NGk6LUJUsBhzsln95vFZmTAwbaH2eNcOVypU/CJypgIDMFKwai5S7PZnh4S55FkuCE3dIp51RTKUpAWmaBMwhzwTG0wpyYtn+0dRMaLoSvQZaUpw4W4uFsLbBhsG2RWJu4eUpTheEAuAGAybULZC/T1v5u5yRLTiMyYgi7oWUkt0Z7LvF7JDHdpuaXVTZUtKgEzFjFa+AHEo4ibWcZG5A1xcZMvCABYDIDKCUS3QknMjXm2p/dC8GK9gk/R0JzFnzRmfcNvw/rHKm6k56zqHT8O6KZux3ZpkpVJknFNV5ys2fWfuGvozok5OkI5KKtjDd/ukSr/AMNKNg2Mg9BYnnF+j1rUWZNgi5huSSSS5JzJNyTzwgtcd8I6VRwTk5Owy5kILXALXCSlwwpylwmtUBjvCRVACCTBCY5ZveEyYwQ2LoyOb9GrWHfq15QmVRylW57a9V3t2a9Wt7Ex+PwhWw0cowQqjujUPdBCYVsZIJUniK6D3R63pPRo9VPcI8jVHmq6D3R65pPRo9VPcI58j5OnGuDON/fzaX1lfZMZMhMa1v7ebS+sr7JjKEiL4vic+X5BkphdIgqEwqkRYiCkQYCOEc8EUNCktEJQshbQTDqXDqSp4jhO5oWQotshWhkyWp6tKbk+4x0zSSTkk83gRGSyAdp90PEc+WzL+sLoQdRxnLVYBub4wtK0Yc1m2toKK0AWYQ2nVZJFyRshlFIVybJzRel1Up+ZLoGaSbHo2eNd4sUurpK03PAznBLWcj9pOSuno40ZwqvJLB2e5di3NCKp7Wfs8WiWTDGZXHmlA09W56ajJpic8SD/ANpvlsJhpNkEK4wKSdoIs/P1xSKDdlUySBLmEp2Lc9pz7TFmpd8yoCePJQroLe5o4pfRv0dkfqk/JM0ylhuM2eVxn+Puh3NQeKgkElit/d8bRCeUwa6UPzNCUzfRmfQp0j/m/rCL6WQ//RA0GXMsAATYam74aaR0tLkpKp0xKQNQPuJ/p1xmlfu+qpgICkoB/ZDn4e6K3U1KlnEtSlnaov2bOqOqOB+znlnXot+6LfDVNBl04wIyxNf/AJQe8jq1xTFr53JuTclzm5OZgq5kN1zI6YxUfBzSk5eRRU2EFrgq1wkVQwoeYSLHVq54RUuOUfu94ce4wQqf+vXACATBcUApUFKoAQFKgZ60lRKQQnUCcRHSWD9kJkwRSoVsajiYIoxxMEJhWxkgT48dnbBSrx46PdBpZTiGPFh14SArKzEggXbVCDxNsokBPVxVdB7o9e0no0eqnuEeQJ5seg90ev6T0aPVT3CJSKxM639fNpfWV9kxlaExqu/mOLS+sr7JjLZYjqw/E5c3yF5U0gEBr5nWzM3R8BAgQRMKzJbYbpOIPYu1yGVsNn6CIsRCwanpVzZiZctJXMWWSlNyTn3XJOTElmgjxdt7v5mm0lWAAzZEnDLe+E4VLPUSEezAk6VmitTobjeurf8A25Wz8GJvH7MLP1tzxByNGzTO4AS1cNiwcGzKxC7EHmu+TXyvEbJrJiJgnJWoTQcQmPxsebk63Ob5uY1rTGmZVNpCgrZiWFTTKEwi+H0ZSphctjwnW3Q0K3JfcdRT58Faqt76plS1rUZHzaStSRN4wSA5thbIbYq5L3yiyad3BrQF1VPMRVSCVLK0F5gBcnEB5zayC/MIq/C64MXfuxZKvVE3pHQU2nlypisBlzg6FoViBsCxLBixduY7IJXaInJpkVK8CZUw4UAqONRuLJa4ZJLvkO2wbhiNIU07R83EEpabKmJD4ONxgDkHcttCl7Ihd8HTXC1ZlBJRKpHky5ZDMAwUpufCG/wpTtgKTvSFxVav9ZCSElSkpSLrUlIfJ1Fh7zD/AHR7nZ9CUJnBLzAopKFYgyWCrsLjEO2Ge59ZXWUqdtRI/wCqkn3Rf93p+VUtWR59BVdJMpaUP0AFZP8AlRpSakkZRTTZTdz+5SorETFyAjDLIBxqKQS2IgMC9u8dUJKQVZa417cQPkwoqPJc6ROqZ17gqKBLBHqlQ/y4p+5rc7JFPOqqor4CQoICEFlLmWDPqDqSM9ZuALhT83+AuHCr8kBKkgaoMqbFnVoilq6SfOo0zJM2mGJcpazMCkMS4JcuyVNzpZrgww3R6GlSaKgnIBC6hBVMJUSCcKDYHLM5Q2tC6WQipobnv0am6NfuhJUy3jxqiy1+5+Sik0bNAVjqpqUzeMWKSWLD6PVEjpjRGi6Os+TzkVEzGUZLKUygrCkOQoKWXdZd2BDc41obQyihRJAAJJyADknmAhGatiRcMSCCGIIsQRqIjSdzWhpNDps06gtaiMVMvEwSkyppWJgtiLApFtTxUt0NZQfLSRJqEy0zaj5SOEBUteI4TLJJCRjBfKyoGq2bTSv70QCqg4WtnnrL4bE7HSD0vD+o3OTUUKK0mWZU1ZQAFOsEFQchmzQci+W0taJe5Snq6WpXJo6ujmyJfCIM5UxUuaAFHCDMs/F1ZYgb3EQWntASpOhaWrSrHNmz1BSkrUUYcM9TYTYLHBoSWGaTG1XwNoZWFLgijGkbrNAaJ0bUBE+XUzUzEhQQiYoCUgcUqUrGFrJLlnZk5batvg7mE0FYZUtRVKmS0zJZNyEqKklJP0mKSx2EO5BJymmZwaGG57c7OrpxkyMHCBBXx1YRhSUpNwDfjizREKqHGLUQMhqa1uiL7vJq/wBpr/4Wb/1JEZzIVxE+qO6BfNBcf0pk/ui3KzqJNOqcZZFTLMxGBWIgDCWVYalpuHGey8KTmLf02NF50xuGSpWh5NMVJmaQkYphUtS0hkSpqiEk2CQqYoJDB2yzhxM0doVFYKBUqrKsYkmr4Yj54nA4lg4Wx8V8LOMiLwmsfbM6KoI8aNoLewlqr9IUVQo/MSMcmcHAGLzJikJIxsCHTk6SI7QO5zROkkT5FGmplVMmUZkubNW4mgWxKQCUgElLgJBAWGhHMZYzNngpMEC3AO0RyoDYUgcUEJgCYKVQox00uD0HuJj2DSejR6qe4R46m5Ho+6PYtJ6NHqp7hCSHRne/l5tN6yvsmMuRGpb+OVK+WNXcdVn7YyxOXZ9/jqjrw/E5M3yYri2v4/CAxwm8Cgi7vlxWIF3GdrhnsGu19tiBypkWfe+3QypC59PVf7tWS+DWrUk8YAnYCFqBIy4pyBIquKEzAatUFOnZfpe9mQp5lXSfJHBM8TOMZd8h5oJB2kAsb5E2n69Gla5MqTNlyZMmUUyFTeKlZBS4GsYrNmWlu12jPgkO7CDKD5wNL8tjal4SNR3NaNOiFTqirqJGBUpSUyJSytU1bgpLEC4YgWPnlyA75hwjDoEFSkDJhBHgpVyBu+EaBXVv9m6NlyZMxIrKtQmTloUlRlpQykocOHBYNkXmbYJu3Eutp5GkZRQmYoCXVSgRiCxxQtncgEYXa4KDYAxR5MqHKZY5oCh79hc74JjcOhI0hSlRAAmAkksAwJzOVxFr0PpSUrSmkJM5SRT1nDS1KxAB0lQScWQ4vCMdpEZ60KhDJC3R5zYDc2ALlLNh1RpRs0XRoOh90SZunjNKkiX85LQSQAEIQoJY7CUlQ9aENE1Euopa3RxmolTTULmSFLLIW0wHDi2ug9SgQCxigLW58d0JKVC6F/H7B1f3+5olNJToqjq+GmylVNUjg5cqWrGyWUMarBg6yTq4oAcloFejxpLRVGmRNkpm0jomImrwcVsLuASHwpULMxOsNGbKWNQA6Bzk32558whNbHNuuNp93yFS9ejS90VRJFHomXKnomiTUpSpSSACUqKVKAzwYgWVkQx1xDb5dUlWlVKSpKk/M3BBGSdYLbYpRMFNubmjKNGcrNa0zpqVL3SU80zEcFwQSV4hhBUiekOp2HGUkczw10JoiXRabxVUynKZ/wApXTKCsQExUxJRjcAIVhWsC9zYHKMtBGWQ5g/ucd8ECLZBteTa/gYGj19qG18+Pdmzbn/lMk1qdIV0qZOm06+DlCdiDBwpYSQEywSpISAATfYYo+m6lKtzNGkKTj+VTiUAjEAfld8IuBcatYimsBYADmaAKhsv4zjKNOxtZd9++pTM0gShSVj5LLDpIUHxzrONdxC2/FUomVdNgUlbUqAcJCr45hItrjP8Vm1fHPuHZCZYZQEqr7Gcrsv+8tUpRpJZWpKAaWaHUoJDmZJYOdcMarernypKlmr0eoSpZUQmeoqOEEkAYLkswy1RTJqcgWYscwdouzsc7G/NcQRUsO7DqSO3myhH5sZcqmazpTdPKpZu52oUoKTIpSJoSQpSQuTKlKcC7pxEtmcJhCdveJVpA1qayk/s9U/5SZvCjFhx8KpDMz4nS72F87RlQDZWeCFId2D9ETaKJm2bmN2Mqr0vpOeFJRJNKESitkFSUlnZR1qxEDNiHAMVLeMq0or5ipi0pBo5gdSgkEmZJs51xn6gDnAKAOcLQ1gSjxR0CBxQUmBwsAp03JDZkNhLkbDittwq2RgHTJjkks5JNg1y+TZC+QtYbII8c8FeMECYbHoj2NSejR6qe4R45nLcZAMGsG6ztPPHsak9Gj1U9whWMiu7424qZpBMoSlpSZZJOIEu4bVFIG8rVcrK7D8Y2qOho5JRVISWOMnbMX8i9U3pZXYfjAeRaq5WV2H4xtMdDb0+xdiHRi3kWquVldh+MFG8nVctK7D8Y2uOjb0+zbEOjFRvK1XKyuxXxgDvKVfLSexXxja46BvT7Nsw6MTG8jVctK7FfGDp3lakf3srsMbTHRt6fYdmHRjQ3mqrlZXYYHyOVXKSuwxskdG3p9m2YdGN+Ryq5WV74A7zdVysrsMbLHRt6ZtmHRjB3marlZXYfjBTvLVfLSuw/GNpjo29M2zAxQ7ydXy0rsPxgFbydWf76Ts80++9+mNsjo29Ps2zDoxI7yFVy0rsPxgp3j6rlpPYr4xt8dG3Z9m2odGH+Q2r5aT2K+MB5DKvlpXsq+MbjHQN2XYdqPRhp3iqtm4eV2K6tfT2wQ7w9Xy8r2VfGN1jo25I23HowlW8LV2afJ5+KrNzz2sw6oJ5A6vl5Psq/mjeY6BuSDoiYN5Aqvl5Psq/mgp3gKv94k+yr+aN7joGth0owT9X+r5eT7Kv5oD9X2r/AHiT7Kv5o3yOgamGkYF+r5V/vEn2FfzQH6vdX+8SfYP80b9HRrZqMA/V6q/3iT7Kv5o79Xmr/eJPsq/mjf46NYaPP/6vFX+8SfZV/NHfq8Vf7xJ9lXxj0BHRrNR5/wD1dqo/+Ylewr4xu0mlKUpGwAdgh1HQD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http://the-digital-reader.com/wp-content/uploads/2012/10/microsoft-windows-8-logo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43" y="3501007"/>
            <a:ext cx="2642104" cy="13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Multiply 9"/>
          <p:cNvSpPr/>
          <p:nvPr/>
        </p:nvSpPr>
        <p:spPr bwMode="auto">
          <a:xfrm>
            <a:off x="4763209" y="4922233"/>
            <a:ext cx="1152128" cy="1080120"/>
          </a:xfrm>
          <a:prstGeom prst="mathMultiply">
            <a:avLst>
              <a:gd name="adj1" fmla="val 8053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3084" name="Picture 12" descr="http://www.megaleecher.net/sites/default/files/images/mac-os-x-mountain-lion-logo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70692"/>
            <a:ext cx="3585905" cy="6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3.gstatic.com/images?q=tbn:ANd9GcT61Az77NtiuqqeK6QeO6UIUH_FSI1gs1OshcJnhwXYCyOY7cL1kw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5619"/>
          <a:stretch/>
        </p:blipFill>
        <p:spPr bwMode="auto">
          <a:xfrm>
            <a:off x="4358272" y="2725846"/>
            <a:ext cx="1701980" cy="8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data:image/jpeg;base64,/9j/4AAQSkZJRgABAQAAAQABAAD/2wCEAAkGBxQQEBUUEBQUFhUVFRQYFxgXFxUVGBccGBcXGhcYFhYeHCgiGBolHxkWITEhJSkrLi4uGB8zODMtNygtLisBCgoKDg0OGhAQGzckICQ0MjcsLTc3NDQyLjI3NCwyLywyNzQyLDQtNyw0NDcrLS4sNywsLDAsLywsNyw0LCwsLP/AABEIAKkBKgMBIgACEQEDEQH/xAAcAAACAgMBAQAAAAAAAAAAAAAABgQFAQMHAgj/xABIEAACAQMCBAMFBQQHBgQHAAABAgMABBESIQUGEzEiQVEHMmFxgRQjQpGhM1JisTVyc7LB0fAWFyQ0kuEVgtLxQ1NUdJOis//EABoBAQADAQEBAAAAAAAAAAAAAAADBAUCAQb/xAA0EQACAgIBAgQEBQMDBQAAAAAAAQIDBBExEiEFE0FRFGFxoSIygbHwkdHhFcHxBiMzUmL/2gAMAwEAAhEDEQA/AO4UUUUAUUUUAUVjNKPFufIYWZI0aRlJB/AoI7jJ3/So7boVrc3ompx7LpdNa2xvormU3tCuCfBHEo+Opv1yK38L57neaNJEiw7qpIDDGSBn3jVVeI0N62XpeD5UYuTX3HXjnGobOMyXDhVzgdyWPooG5NJ8HtZtGfDRzouffKqQPiVVicfIGlj20XDm9iQ50LCGX0yzMGPz8KiufUtyZRlpGt4d4JTdjqyxvcvsfUVndJMivGwZGAKsDkEHzFb8Vzn2KXDNaTIc6Ul8Pw1KCwH13+tdGq3XLqipHzuXR5F0qt70FGKKK7K4UUUUAYooooAooooAxRUK/wCKwwaRLIqls6V3LNjGdKjc4yO3rS3/ALQm7zGW+x+LvKJkZ19FYqi75HuOT33FAN7uFGSQB6naq+647BG4QvqdlLBI1eVyAcEhEDHAO2aWrv7NoKyRStoZQJIme5QudlGXJDN4hs6kb9zWbxHCLE8NujPvHLCSrochQ/TCgA7gbOQc7+HOAL5OYUZyqxTsVAJ+7IIB7ExsQ4Hf8O+NqwOMsxYJCcgkKrloXfTjJRXQAjcb5xVf9jaTTBJI0nTJDSHQszHAbQrgDTgFQWUAnI7YJOnh9hA7YuWeVgpkWKd2lWMDKkKre867gscsCfIGgLQcdxq6iqrIoZkLaXXtnIIC43OGB0nHeoNxzXIo1R26yqSFzHNkqSduohjDLkYIwGznbyzDn4ZC8EkhL5jUMiLcTIsGoAghlfKjBBJG2AcD13wcMhWJhI/WmTEbHUIjk6Qq4T3UJKnLajvkk0Bvk5vCqjGCQrIcK6NGYyQNwWYqU38PiA32ON68S87xwuUuoZ4TgH3Vm2PqsTM6/Mrp+NabXhcccLOpZ9bqmhWRYXbUFBK7gZOMsfEcfIVCbh2FRASQxIRI1LKNiSI2Zw3TGPxEDyAAOKAZOD802l2MwTo2O6nMbqfRkcBgfmKua5LxbhSCVFRRKQowNBeVV1YeN3XKlf4t9wM9s15sTcRnNjcSJGzMoRtIQPnYFG1KuSNOARnOQPOgOuUVzrhvP1xG2L63HTBAeWLI0ZGzNGSQynB3ViRg7HvTxwzi0Fyuq3ljkX1Rg2Pnjt9aAm0UUUAUUUUAUUUUAVD4nxBIIy7n5DzJ9BUtjtXOuPcSNxKT+BchR8PX61Q8QzFjV7XL4LeHjO+evRcl3wPmJpJysuAH9wfukeWfPNUHtF4L05BcIPC+z/BvI/X+Y+NQlODkbEbiugQRi8tAsyka1ww7H+sP5isvBulmVSqs7td0zUt1g3xuhxw0carKtggg7g5H0rr1rylaRjHRVvi+WP60XfKVpIMdFV+KZU/pUn+lW63tbLj8fob10vQr8QsYeO2yeMR3UQ+ffuCPNDgHbtSvB7Kbwvh2hVP3gxb8lwKvOYeT5LX72BmdF322dPjt3HxFUL8YuGXSZ5SPTW3+dSTyPLerod/3JMVWuD+EtXR7Nd0dU5V4XDZwCCBgwQnWcgkudyWx2Pbby2q7rjnKnGjaXAJP3bkCQfA9m+Y/zrsKtkbVoYmRG6HZa16GB4liWY9v43vfffv7nqiiirZnhRRRQBRRXiWQKpZiAFBJJOAABkknyFAezS/PxhrhXS0GMh1EzNGqqw1LqRDkvhh5qAfU1D4hdT3Z+7ULahW1B5Ps8kx3AAIUskR/8pPy70/Dyl1LMsVnYqsETorL0pSZCCEQnp4C7E7En3c96A3xSvpbXbSSSKVRZlvGdWdu3TbUGTyLAAYHr2qdbcNQXKi4keRkRQpnYsrPoBZ9B8AbxYAA2w/0hPexJbLDFHLhWV1aNR0wEYsMtqwAQMMMgnU3xpJ5ajuLq4dLZriJhnqSl1nh0KTgTdQZkbttg7McEb0A6X3FhaxBBGD0sMRGVYhlyCWQbmJsu2sdjnIyKpb3mdpyrW2JtYRERJOlNjVqC6SP2inOl1Ok43yKiJyuvTivLtENwXZk6amKNUQHSJFBAIZimQxwASNt6dFu7NrhZiyI6RgMQqgAHfLSL7oyq7k48JGd6AUIRfXMTuzKyRk5a4UwXDkMyhcxYCurDSGGckkDY1fQ8AdEWOS5M1zMxcmQq0cWCEyh0ghlyqDGNR7jviPxviElogjXEqZjcaCplfp+MOi9nBIVmX3vewCDkKvE+dJ7l1SOB2j1ayrK2Njl1EgXCoDpKuRqU6exoB44dy6iyiJLmQrEWRv2QdmwJGiB0jEQWQbYJ8WxGN48fL0czOTO62yRkDVpMyRjIIMxXIiI1EBssBvkZACnfX9yqxzQvKBLpI+0RgsWGoLhh+0IBKB1yzLpyO1Yv/tdrDqeNIzINVxGjpkehkjBGWYHBA1Z1ZOM0A42Nj0ImnnmdYQxYRjBmYtjppMQMNIMrjA1ZxliRkwJuE3qxGVLlQ8bM3j/AGSghw2ZMhc74YKuB5HtVFdXt7FCkuWVpsSuoUSHKmPpvJB70UpAQ7bHSe2cVCveb7iF1DRs2WV3TSQhdZNWEbJBUjBwdwc59aAJuLXoiBuYAodgoyzR9XTqbSzhiFxq2yMZ2x6Rm5htngk+0KuvqENqOXQEARsrjHZgw1JuMg9qsLzm1JFkhLa+oPBrIdmL5yDHjwsOxx6fKoNrx1VYOkESQiXpsgxEBqBTY51DTqBJxnwketAeHlMEbSLK2kxQlyrNHmNjpdxHnDZYxZB7ZJ8602N4bOeK5iymGKLKPFHKu2YpgNK+FWyNIGAB86zx7TEEiyDE7P4VLAbnVKGIw2k4j2O3pio3D7hOk0YdjHBqwj6t3aVzjJGrTp74HcfmB2vkjmleIwuWCpNDI0cqA5GV/GnmUbuDTJXAOWuYWtb1JUJSIMkU6EZH30sYRS2B4lXW/YEBcedd+FAZooooAqJecSih/ayIn9ZgKzxG66UMkh/AjN+QJrid5dPM5klJZmOSf8B6D4VSzMzyEklts0/DvDnlttvSR2G+uOvbv9mZXJGAVYH57+uK56ykHBGCNiPSqzl/ib206OhOCwDjyZScHIpw5xtgk4YfjXJ+Y2z/ACrD8Ql8TV53Dj2a+pp1Y7w7vJ5Uu6f0NHLPDhPN4h4E3PxPkP8AXpXQAKXOSIx0XPmXx+QH+dMla3hNMa8dSXL7mP4ja53tPhBRRRWmUTyy5rkvO3Bha3PgGI5AWUeh/Ev8j9a65VPzBwCO9VVkLLoJIK4zuMEbg1UzMfzq9Ln0NDw3L+Gu6n+V8nG667yRfdayjJ3ZMof/AC9v0xVX/u7g/wDmzf8A6f8Apq94BwRbONkRmYM2rxY22A8h8Kp4OLdTZuXDNDxXPx8mpKHKfsW1FFFa58+FFFeZHCgkkAAZJOwA9SaAxLIEBZiAACSSQAAO5J8hSTx7jLShxLBI1qfCo1xxi4XRks2p1cx5yukDfG5wcVG5j49BdOVe7MENuxZiqGTqnSCH91k6a+RIOSCcDAznhNm1+ZWlaYhYAkYmyBKZFfEjKUXKjw48I31HHagKu14Ul3FBcSwQxQO5kSPpJ1XEaSSpjHkxQNoyxZc5xk1L5k4jGCi2WVbVDGip9zhlZkUocYAxJgjSfwY3qRx/m6OBCkgVcFcrLDJIISukHeMFWUb4II+e1VnBrVrrqS9S6Zh97GiGURN0mgfYMF7szLoJwdO3Y0Biy5XDX0UnEGjkWaNiQSZOo4KRx+PSg/G2FC9hmmjhbQ2xngii6ZZnICoP4hkjbUuMbDOc/Gl/jXNKuEjtShmiGkIjtkjGSrxeGSNhoB293tvnBVnvLviqOkVsdcTIv3s7MFOGJ0+DVhV3OW8xknOCBe8a5ijEbW6M6FTlCI5JCDjB6JTxgHLDBXsPTeqFeG3dxG5t93hJPUkWWB1wgL6BoXBwVwxAJ1j0NTbKzh4ekFxJJrZVVHUTlnGyFpOmx91iHHhGcOD2zU695vmaeY2qxYlC61mBABxpx28WY1G3ljOcHFATY+CRx9Oe6kWQaJHmzCi56OAxUgAjLaTnGdIJz51p4lx6wsJy9m8JaRAR03BBAVww1b4bJU47kAfu1X/ZGYCaa50yxiOYWwd9QDeBQ/iJdmBORjYN5dqT7CKzWaWY/fIFXREMfjLI7iN/JV30nPiYE7LQDBec8sxtxAuoRCFpQS3hERA04/EHKqQRnc77jc4lzkktyjrFFNE8qSGMpL1chtXSdD4SwxnUMgnHalye9tlWONBII3kDSMVdmQAlQpUg7IpJAGxJyN8YiR8YiSY/dhBGGEaxkBCrl2cgjv4dAwD5n5UA6LzZcPPKzQJpWKZhcIQVjZl8LyK2ChxkAbHxnANJf/itzNKyAlEZcgaCykjOlVwoIBOdz8M4xUufio6KyMWIklZwikMTjSqIVzlVVQSD56yfPeNex61Ems6iFxnUxzlsoTkkHA7jfcUBNlvJrZtEiwrK4VVQbviRgFYljlcEHK+Wd6opLpkR4HOkbkEAncnfUTtnz8J71Mv7d5jCEbryzpiMKGdydOCQCfCwIYZPoTTJwP2Q39xGzXMiW5O6q46rHbzCthPnudztQCxw5lkj6cpdtW2pfCQM9we5zjGN+/wq94Lw+MyB+tEjwSCQJolleVWLtusZOCoTOkg9idhvVZY8C6dx0JpTG0btrA7ZVc5Ukj7snSN/idqspuBNaXUJRZ5ftLEAiLw6mUiRFkz5DIOQMd/KgK7mHh4YmSHS0ZTpgyMWEkiwjqylMZJXU2DjAKkAZG/0tw+XXDG37yI2/wAVBr5tltDK7KgQqbiIxAu2As2VhXSR7gyMqcHcDevpeJcAD0GPyoD3RRRQGm5gEiMjbhlKn5EYNcg4zy5PbOQUZlz4XVSwI8s47H4Guy1jFVcrEjelvs0XsHPniNuK2nyjlPK3LEs0qvKjJEpDEsCpbBzgA7/Wrbme+E0/hOVQaQfU+ZHw/wAqeOIW/UidAcalIzXMpIypKsMEEgj0IrC8Tr+HqVUeHy/p6GrjZDy7nbPmPC/3Gnke6H3kZ77MP5H/AApsFcvsrkxSK691P5+oNdG4beiaNXAIB8j+tXfBspTq8p8x/Yz/ABPHcLPM9H+5LooFYJraMwzXMfbDx94TDDBI6P4pHKMVOPdUHB7E6v8Appz5o5lhsIS8reI50Rj3nPwHp6nsK+fuM8Tku53mlOWc5+AHYKPgBtVXJtSj0rk3vA8CVtvmzX4V92bf9obv/wCquP8A8sn+ddh9k8ksli0k8juXlbSXYscKAu2fLINcQtoGkdUQZZ2CqPUk4Ar6T5e4YLS1igH/AMNACfU/iP1OaixOpybZf/6gdVdUa4pJt/ZFlRRRV8+SA0jcz8QM7AxXVtDDFqLdcK6ysp2KR9RdSqQRljpyMgHANX/G+IN4obcqJMDW7MFWFT3JYg+MjOkYPqdu/P5rcXMn2fhltZK4Gqe4IWbOonSVuNGp5W0uSSM+ZOaAsuESy8XinWSdZY0VQqpC1vFK/j05YszSIGRd1bSdwQa2cc5migVW1lXI0MXngtyygMUMsco1jAJHhXVknuKqeYuNrDbR9FXR4lSIKJIk2TIQL94HjmGt0KgZJYjB8JqLBBPYPcS3HSa4Fozxhp5Jmiw0S+OVgMEa8hVHfO51ZoCLc8HUfYri6kIWeVS0QCRxhJJ1VNaKivI2kgMXP4jnGNL6f9oZI5boNkhZFiYZn3cSMGjXS6hsZzjy3J2bfRytwqTikPDYQWKwPNLLJv4Yxckxqx/Ez6ZAMEnz7Dez5z4bFLdiCHAig6+dRJMk0ziSdi37oygz3zkDGmgKleEx/azNOOq0RiYoFDF8lyTpZmOFwWwvfAG/arC95pRX/wCChjU6QjxgtbySMcDMTYV4ydKhg6FTpHpuk2oa0ulwXETOvUXOSQNOnU3fVlgcDBxkbkUxW7D7T1SDGImY6XR9fiRyz9xrCl1PyY7HTQECdAxTWW6SyHwS9NkiJB7PozpLqfEABk7+omz8eMQZdJdNRYsBnGQAdx4kYKB4wMEY7kb19xMJpSIeoDLJJ4ySANJJl31asfNfUZGKrOBcGa7uobKBwz9R2kYj7sLGSQxKsdYx6k7sN6A1c0XUjtrYBWkIYsNnddO2tzjL4AOcZ33ydqr+CxB31OyqsYGrtrbVsiqRuzn4DsCTkiu8cP8AZXZxHq3rvctpOrqNpiHyQHIUehY+vkKuxxjh9oiiFYtKbKsSINAPmCcAD45oDh01rFEdU1s8aLnETxymSV2A0aydwvdguewx57VfFElWXU8YBKkglQMoMDEaAYBwVxt4QR23rsftB4vFdQwdNW1x3MTgMVTIOUYagx76v9GkriPBnu1VoVEaFHwRkoW2BByCF3bGdtyM7ZyBR8Gt42YsmrS4lYiMgKuNLqmQCS+MA6e2c7Dernihjjn19OIGKNIzH7hjzGAQkgbVLJnYOATggHOcmt4XeGCz+ytHiSK7aaM43GpAhVyTho3Bdcj0ro/Ltsl9CxsnWMrlAJUVgwwUx0dmRNOrBzuWO2woDnvKcyQcbsxqVo2kYxusZjA6ihRHpYnTpK6cAnH7x8voaaWQMNMasm2Trww338OnBH1pB4/yJJdgIEgieMK0Uyqo8SnHjIUN4hhsbgFTuDiq+05+mR3gmjklkjCJN+zUByMMVyVYgkd8UAwe0DlyO5IeKVIrwoyRljtICD4XG5HmQ47fEbVQ8i8ReASQX8ZSa3KspZkdSwQg9PuwJV9yuch81ovOOdVA4ZwQd1Mi5DeYB1Zxt2PptS3xOwuJitzEMOutfGB4lBO+NtXzHcOfPFATeER54jaBkOiW6LhNgsWNc2ANAPvIp8R/ANq7XFfRM2lZI2b0DqT+QNcbaSO3u7HoiQO0sGpWEkUiyMwWVOkygMmDr1b7p3OQa6pLwx1/ZnIwc7sm/fOzDOfpigLmiqexa4RwrozJjGfB4T3yWMxYjuMafMVb0BmiiigA0p82cGJzNGP64H94f402Vgiq+VjQyK3CRNRfKmanE5nwuyM8qoPPufQDuf8AXrV37QOYBw6zCQnEsg0RY/CAPE/0H6kUy2vDo4nZkUAv3/7DyrhvtGmuZb13uIpI0Hhj1A6QoO2GGxJ7/Ws/GxPg6n6yfqbWK45+VFS7Rj317/z9iXY+1C+jADGKXHm6EH81I/lRfe1C+kGFMUXxRMt9CxI/SkmvcMZdgq7sxCgepJwK986zjZ9I/DMNPrdaLC3trm/mOgSTynuT4iB/Ex2UfkKvJfZtxAJq6SH+ESLq/wAv1ro0cKcJtY4IAOowy7kbk+bH132A8gKrU45cBs9VvkcEflUF+VRRPontv116GYvEMmzvjxSguN+v9iN7MOSnhf7VdppcZEUbd18i7fHyHw3866fiqzgPEvtEWojDA4YD19R8DVpWvjuDrThwz5nNvtuucrefb2ConE+IJbprkPmABtlmPZRnzP5DudhUomk3mDjLK8hkiJiiUlGIgMZICnqkyOusgkhVU7aTnuBU5UK3jk0NuCnUkaW6cuMShlV3IDEBAC4QY3YYCqN/KvLRQW1sZ7cyrmQxSq0p6rOjtpdHOrBB6nhOFKuc4wKzwmBY55bi6jjJngCxiEIZDGzN1cBQNTe6SqliB5mlPnK+WSRzFlY4pInmJEQkdX1bEqutf2bLgsCe/bNAVHMfFnuJWe3K/d9N5ZJG6rDOTpcDAUeA7DV37jIphtOHS8X4g8gidLaW0gSR8gDTOkErqrZBfZWUEA+I79sVH4Hyf9tvrtbfSlqFSJ/Qq7JJoUqd3CAb5wC53NdgJgtEwAkYP4VAGfLsO/YUB4sbW2soxHCsUKD8K4XOABk+bHHn3rmfNvKsVxePNbzqiudUgkic6GI8TRtjIVsAlce9vnemvjUwkYspgTBGQ4YMRgbkY8e+PljHzrmtftOsQFiSoC+4BnxHYhCfhqJ/KgOTcRsHtbqOPWnUkkLq0TltOMFSVKqVIIUjIwdJ9draGeH7BcGdi8ju3jJKPp26PSjCZYA5B0acEZO1brzhEtnM63i/emRijHUInXOxWTGGbScac5GjGKueVuTxexs6BTGdS6iSB3xpRQcLtvnG31oBN4RwdrmR44gLZchvvFk1BdgcldTa2Jb577+VOXBEj4cuq0wrlVDyMjNKwG2AHC6VzvhU8tye9RrflpEkKESxBpFRS0oOo79N2IQMIm06dZ8/yq54Hy3azzG2lMkc0R1GNgAXXOdmGzDHZhjI8gQaAh3fHLqTPUecK2dtxtjOy6tx2+hqrg4O7lfA7HLHxFd89zpPfPxrr9vb2dtpZFiVvdUjDO23Yd2Y4zXq748sYJZWUZG8mIge241bnAycd9jQHLm5fllQp0pVDEHV4nHfuF1EEjbviqDjN3f8OjEcizrCudOpAsLElDpTB21Ybw5J3OPWu8w8Xhf3XzgZxhsn5DGW+maW+P2FxLKZ7csyhCFBZ4XQjGyK0bq4Y75KBhg7kEAAco4uNNxbz6Xke6SHUxPgR5JA0qxRjtGFPSGD7y98qc23OnDpOHyW8qyCGZlGGj6YwA41qQzBzgMMHDDcjAzmmW15Subm9hnnGiOORZJCzO7uY94wpbB79/AigZwMnNO3Fkjn+7lt0nUeRMLHt3Csc5/KgMcsX8s8JM4TUrEa4z4JRsQ6qfEh3wVbcEHuMGub+0Non4rEtvG7ylSJxFuZBp8IKj8SkrlvIMKcr/keyRdcZlswMajbSvACO2GUeE+Q7Z9K3cs8MsbIt9nUh3zrllLs7HOcGSTfuScfOgKDhXI8xkV55AkStqMe7O3h8zqKqQfn2O1PNjFboAsQj7bBdJ7bVKlRGGWCkY8wCN696AcHA27bDb5UBkoNtu3b4fL0r0KKKAKKKKAKKKKAKKKKAK8SxhhhgCD5EAj8q90UBRz8pWTnLWsBProUfyrNtypZRMGjtoQwOQdAJBHYgntV2KK56I+xL59utdT19RO52tSHST8OnSfgQSRn55/SliuqTRBwVYAg9wdwark5ftw2emPqSR+WcVhZvhErrXZCXPJpYviSqr6JLjggcl2pSJnbYORj5Dz/ANelMlYVcdq8XEyxqWchVUEkkgAAdySewrYxqVTUq16Gbda7bHN+pSc23LmPoW+etLjddWUj1ASyHTuAFyBjfJGPUIN/Ilzd9BnjAgibLfZ1iC6BmNCzM+hQ2GOQDpBPbevfGeYTNIhWEme48CaoBlVL/drqdgSniyzaWXLHGdqrbtl4TYdCZUZ0eeR2RtDrLltJij7srRt6FQAdWBU5EU3N3G7ia2kgXWYAxOk9PV72dKuDllDHv/CMgb0cChN3M0LqTboLQv09Iyqo+FRcggsFCkjtk9s5rQnDJ57iVNUhc28RZtJbTqKuBGAqhFyWGDjOnO9dJ4Py3Gv3dumEPiyzaskBQWLKPCxCgfTagJ0E7W8fTsYhGmMr3kbOMZYkkE7YwW8u9e7S0u7jaVwUIOSwwASd9KqPeHlvtV9YcJVVHUAZu+4BAP8ADsM/WrHIFAUvCOWYoTrf72XOdb5ONsYjUk6B8B6mp9xfrCwQpJ2zlInZQPQlVwD8K2urs3fSo04I3Y4OSDkYAPb1+IqDxFNco6QUyICCSMhNWk752ycDb3sH40BKe6jdMsCVJxhkby9VK5HzIxVDByxCzSSWhntDKMMYSiJJn8Yi8S6v4sA1uhZndhLMruBsIfuioz8ZfF5DOPKvBEa6hGJS+OzvJ0yc/iZCVZsZOM5PwoCDPyOml0FwSWgaEGVVckFgwDgEB0U6tK4GnWcEbYs7DlhYbtJ1bIS3aIKc5GplOQf3djhfLUcYG1RbfVpwpbJOVMcaFU3zsCu31qZw9Xt1cTTv4jlWnZGIJ8lwBkYHbNAXiQqDkKoJ8wAD+dV/E4BKw8EmUOzBYypzg4w5wRkDy8u9ZsyHB/4nqZP4emuMj3RgZ/M5qWIlQDdzjJ3ZmJ9fiR8KAgiGYyK7HKqvu5C6mwd2GDpxnyPzzW65aUgHwJg/v9xj1aPapRUHJ1MB+WPltWYyuNiMd++frQEOZHIILZUgg5ZBsR39yvENgNtOQMncMAR8QVG/pg+lWmKAuKAgPwtSuNjkANqBdW/rKx3+eaLfhmgghgfX7uIZ27AqowPzqwooCKLZgcK+F8gFGR6gHtj4YrDWIYDqEuR5nb6jTgA/EVLooDVDAF7FvLuzN2+ZNbaKKAKKKKAKKKKAKKKKAKKKKAKKKKAKKKKAKT+cuINkaCOlbtqnJR3XVo1RAqpGvScMVJA9zfyM3mvmlbPTFEOrcyY0RKruQCwUySKgLCNc52G+Medcun4fJd3ZmaFmtoXeSaVxOnVYDDt9ndsKokXBUKMAH3j2AtraZHtZLuVS1xK4aJYlMRZSxOvQupjnSwJy+nGxUUvc7ydSN+i8rgQRBhJMszrrmCrEqAbA9MHJOWElbOZONGaNugx6TdOKRke4jQNPnL9NtIZtKsdkA38zg1O5U5Slury5cNJHG8h8YAUBI8iFdB7vp0sPIAg96Av+WrJ5WwmnUwg6+QNUZSIKurLEntsAR7x2G5p/s7QW8ew1N3Yhd2PyH6ele+F8MitowkKBVHf1Y4xqZu7Nt3O9TMUBGId+/gG+2xb4b9h8t/nWZpkiGWOMnbuSxPkAN2PfYVIrW0ClgxA1AEA+YBxnHpnA/KgIy3MjDaMr2xqxnz7qD8vPO9eG4WsmesWbJBIzpXIxjAHpjYnJqwooDSbZdOkDA/h8J+hHavEVjGragMtv4mJYjPcAknA+VSaKA0S2cbHLIpPqQM/nXiDh8UbFkRQx2LADVj01d8VKooDxJEre8AfmAa8w26pnQoGe+BittFAFeXjDDBGQfUZr1RQHmOMKMKAAOwGwHyFeqKKAKKKKAKKKKAKKKKAKKKKAKKKKAKKKxQGaKxWaAKKKxQGTS3zZzVHZlIsjrTB+nqZERdIGXkdyFCqWXbOTnYGonMHNgxotG1A61knRJJkhIwoUBPflLHAUHYg59CmW0D27MjP0o42hSSUwRpc3Gwc9aXqO/i8K9lyWxt2oDfb38gKQwXsLrK+bu4to2knkbTl8TZKlsYAWNSVUbBQAKV+YZB147a2DmJWiiEkgljKq0hZh0mbDuoYNrYAnIyM71njPF/uVsogyW8jzyF4wCXjjZnLFGUukmokE5OSox5ivXJHJ9xeoqEKkSSO7OS7DU+nOCpAlYBVXBOBuT2AIEnlHlGS8La2YLJOs7dgQigpCHOCNQUswQgb/ACrtPBuExWkKwwKFRM4HqSclifMkkn60cJ4VHax6IlwM5YndnbABZj5k4qdQBRRRQGm6u0iAMjqgOwLMFH614tr+OTaORHx+6wb+RpW9pn7GHbP3w29fCdqgcMsGkvoZLe1e2jTOssNOrvtjzznH/tVOeTKNvQlvj7l+vEjKnzG9c+2u36+p0DNGaSOX7u7u5JPvwqRTbjQCWAY+D4DA7/Gq08x3M3UkjkkXS2I40hLqQPJ3xscV68yKSen3C8Pm5OO121v9ePQ6TmtF9epAheVgqjGSe25wP1pSvuOzytawx/cvOup2IyV7ggA/I/pW3meOW34fL1JRMdceC6JsCy7Fex8969eStScVx6nEcR9UFJ/mfH66+g2RShlDKcggEH1B7V7zSTxi+uUW36ZkSEwqWaKNXOrHYjyHatN3zI8dmhimMrvKU1smlkGM4KfvV48uK3v0PVgzlrpfL/mx9rzI4UZYgAdyTgUm8vcVn+1CN2llidT43iMZVgCcdu21MfMP/Ky/1DXfnp1ymlxsinjuFig3zokR38bHCyIT6BgT/OpGaQo7YywxrDbsJNvvewPxz/rtVrxG8cSMqTyalAyqRhgpAGdTfPeqdXiDceqcfbj/ADrglniJS1F/z9NjRmjNKkvGZTZLKDh+ppJwN+/l+Vb7a7nS6SORw4kTVjGNOx7flUyz621pPvrv9eDh4k0ntrtv7cjJmjNKkd/PKJ5VkCiMsAmARt8fWvT8Xl+zQYYdSViCxA28WO3b0rz/AFCvW9P+/fQ+Enxv+a2NJNQv/FYdBk1roBwW8s+lVcF1LFciCR+oGQkHABBwfT5GqeGQrw9yMftvMBh5eRqOzP1wuE979GtHUMTfL9tfrseEcEZHY16pZvLybrwxROFDxAnYEDY5P6dqk8t3kjtLHK2oxtjVjGdyP8KnhmRlZ5evlv562Ryx5KPVv+b0XtFFFXCuGaM0UUAUUGqbivMsNvrXLSyRhS0UKmSQBiAMqO3cHfy3oC5ozSNd84Tu6C2jUI0Zcsw1sGVgGQhnjTbK7hjkt22pVuOPNdtEs997zSv04Co8IwRDJGAQcoT7zkeAj40A78xc9Q20bGFXuJAxjVI0dlLgbhpApAUeZGcYNKd/zRczIPtEkMUBbJkRWMDLlFADiZZJCWkQYwq+93xSza8yLbMpt44yzB1DDwLNvg9KMJkdgoxpwSMdiTGEV1I0eohrnJUxtKqMq5yIo4o8sQwXDHAxv3xQExeMxLodI42KKJeoi9CKLJkidtJDaAFChdJOpjnfJqov7q5uJ4RKyyBunMwkWNdJmVdCFlwcsNJKnuc477uNl7Mbi48U8zrHMsfWjc7+DIVERQNCqCdILHGd80/cuclWlioEaa22y8mHYkfi7YDfECgEbk/2bFo4/tQwiY0hlwWUOzEBM5jySTk5zq7DaurWdqkKBIkVEUYVVAAA+AFbqKAKKKKAKKKpOPc021iQLiTSxGQoDMxGcZAArxtJbZ3CuU5dMVtknjfBku1RZCwCMGGk43+PwqxxSdw72kWk8yRRiXVIwVcpgZJwN8045rmPQ25RJLq7qtQtTXsmVvCOCR2vU6ZY9R9Tajnf4fnUCTlOPWzRSzQhzlljbCk+uMbVWcb9pVrayPEVld0YqwVQACO4ySM1DsvaxaOwEkcsYP4iFYD56TmoX5H5XrsW4Y2c07FF9/uM19yzFLHGpaQNEMJIG8Y+bedYfltHt2gllmkDsGLMwLbEEAHGw2q3trhZEV0YMrAFSDkEHsQa21J5Nb765Kfn2rS3x9ikvOXQ+krNPGVRU8DYBC9sjGM/GvC8pwfZzCdRBbXqJ8er97PrVvd3SRIzyMFRQSzHYAD1pEuvazaq+EjmcZ94BVB+QJzXE4Ux/MWMeOXctVJvXsNPDeAdGQOZ55CoIAd8qMjHbG9Wd5bCWNkbOGGDjvVVy3zPBxBSYGOV95GGGXPqPT4iro1JGEHHS4ZXtdkZ/wDc7SRps7URIqLnCjAz3qBNwFGkZ9Trr99VOA3zqBzHzrbWEgjmLFyurCDVgZ21b7Z3/Kp3LXMMXEImkg1aVYqdQwcgA/4iuJV1T1Brj0O/LyIQ87TSfr7geX4+iIctpDau4zn8qkScMQzJKS2pF0jfbG/cfWp9QeM8SS1geaXOhBk4GT3xsKfD1RX5fb7cf0I1ZZJ6T7v/AH/uL/EeGsXkEcD5cncOBGf4ivr8KtYOCKbZIpe675XYg5J2P1qLyzzjb8Qd0g6mUUMdS6dicbb145k51t7CURz9TUy6hpXIxkj1+FV4YtMW5t7T/oW5LJclSovqXfXqWdlwVI3LlndyManOSB8K1jgEfRMOW0ltR33z+VLf+9ay9Jv+j/vR/vVsvSb/AKP+9d+Xja129fvydfCZ299Ev5wNjcKQypLltUa6Rvtjfv8AnXqx4asLu6k5kOWydvM7fnUG85nghtUuZW0xyKrKCPE2oZAC+ZxSm/tdtgcCCcj18A/TVUjjTB77b5IqsbKuT6Itrj/B0fNFLfK3OVvxFmWHWGVdRDLjbOO4JFMdTxkpLaK1tU6pdM1pma1XM6xqXdgqqCSScAAeZNbTXIPaFzQbuZbSBJJImZ49KaNU0oAK4Vgfu1OTqI0kqxyAAa9Iy25l516jKkZkit3kaEyEMjSkYBERUGRNyy+4CSNiMb03DYp57hHtLNm6RQiWQx6UeNCrprLHq5JA1aiRpH1vrblm2tNU3ECjOxBEUYP7ysmUQBpnBVRkAKNOyjemOG6ubgYgiFvEQMPL+0IOd0hU+E4wfGQcntsaAUI+QZJsy37W0WWZ2SPqSoCRgYEj6Bjc4CnJx5bVi35OsSifZ4ri8Ka1DmR40BY5Od0BGTk6aerXgCBledmnkXs8nl8kGFA+lWwWgErgXIYhUrIyKhK+CFdIIH4WkfMjD6imvh3DIbddMMaoPgP5nual4ooAooooAooooAooooDBqg45yjbXsyy3KsxRdIGoquMk7gd+9MFYrxpNaZ3XZOuXVB6Z898EiCcaRFGFW9KqPQCQgD8hX0Ga+f8AhX9OL/8AfP8A/wBWr6BNVsXiX1Nrx17nU/8A5Quxcl2YmkmeJZJJHZyZPHgsc+Few/Kud+13hVtbyQm3VY5HD60QYBAxhiOwOSR8fpTvzxztHw9dCYe4YeFPJc/ik9B8O5/WkjlPlKbikv2u/LdNjnfZpcdgo/DH/oetLemX4IrudeHO2rWVdJqC4X/t8kh19lCuOGR687tIUz+7qOPpnOKcq1QRBFCqAAoAAGwAGwAqDHx62aTpLcQmTUV0B1LahnI05zkYO3wqeK6YpGPdJ3WSsS5bf0ET218RKxQQAkCRmdviExgH6nP0rf7NeVraThwknhR2mL5LDJChioCny7Z29ar/AG325zayfh+9T6nSR+gP5Uz+yy4DcLhx+AyKfhh27/Qg/Wq6W73v2NiyTr8Krdb1uXfX6nLuW7g2HGFVSdK3DQt8VZym/wCh+ldr5k42ljbPNJ+EYVfNmPuqK4hAv2njI0bh70sPkJdRP5Amr/2tcR1cQjim1GCNEcopwTqJ1b+pAxny3qOufRCT+fYuZuIsnJpT56dy+ev78C/xbh8s1q3EbknVPOFQeow2W/q7BR8q6L7Ff+Rk/t2/uJSZzfzrFfWqW8UBiEbqR4lIAVSAAAPjVl7KOaFhZbMxsWmlZg+oAL4PMdz7v615W4q1af8AySZtd9mBJSjpp8e0Udipa9o39F3P9Qf3hTKKWvaN/Rdz/UH94Vds/Kz5jE/88Pqv3EP2I/8AM3H9kn9410fjPK1reOHuIg7BdIOWG2ScbH41zj2I/wDMXH9kn9412DNQ46TqWzR8ZnKGdJxen2/Y4L7TeEQ2d4sdumhDErEZJ3LMM7/IU/cs8j2M1nBJJAC7xIzHU+5KjJ70n+2b+kF/sE/vPXU+TP6Otf7CL+6K4rhF2yWi3m5FscCiSk9vl7Oa+2K36T2kaAiFImVBvgEEDHzxpqdyjxjg4to45o4kkCgSGWPOpsbnqYIwT8qf+O8Lt7xejchWz4lGcOPLUuNx8xSLxP2Rpgm2uGB8lkUMPlqGCPyNezrnGblFbIsfMx7caNF0nFr1Xr9Rx5d4PZRuZ7ERjWukmJsoRnPYHANMFcF9md7JBxOONT4ZC6SKDscKxB+YI7/Ou8CpqJqceNFDxPGlj3dMpdW1tP5GJlJUgHBwcH0+NJHJXJUllC7M8IuXwoYK8qQxA56UZZlYkksxY4yWGQcCnqipTPKzhnBY4SGJaSXTgyyMzuR3xkk6R8BtVlWaKAKKKKAKKKKAKKKKAKKKKAKKKKAwaRue+A391OjWU3TQR4YdZ48tqJzhRvtino0VzKKktMmoulTNTilv59ziS+zPiIfWHhD6tWoSvqznOdWnOc+dO/IXA761eU303UDqgQdV5MEFtWzDbuKdqwajhTGL2i5keKXZEOiaX9Dj/MXs5vbi7nlQw6ZJXYapCDgnbI0+lal5A4sBgTjHp9ol/wAq7MKK5+GhvZJHxnIUVHtpcdhb5F4XPa2vTu31ydRznW0mxxjxHf1pR4TyJdRcVF03S6X2iWTZyW0sXxtp7+IeddRoNSOqL0n6FWGdbCU5R1+PkqeZuBR39u0MuQDurDurDsw/1vvXMF9n/E7fXHbTL0376JWjDD1ZcbH5Zrs1YrydUZvbPcbPux4uEdNezW0InIPIP2F+tcMrzYIULnQgPfBPvMfXA2pyuOHQyHVJFGx7ZZFJ/MipNZruMIxWkQ35Nt1nmTfcS+feUftVsqWkcKOJAxJATw4bIyF9SK9ezvlVrKBhcpEZeqWVlwxAKqNmIBHn+dOVFc+XHq6iT423yPI3+He/mFU3OHDXurKaGLTrdQF1HA7g7mrmiu2trRXhNwkpLlHE7f2a8SjJMckSE99Mzrn54Xep1hyPxVJo2ecFVkQsPtEpyAwJGMb7A7V16sGoFjQXBpz8ayJp9Sj3+Rzb2h8lXN/dLLB0tIiVfG5U5DMewU7binflyzaC0hikxqjiRWwcjIABwfOrOsVLGtKTkvUpW5lllUapcR4En2gcny37xSQSqjxKwAbUM5IOQ67r29KVX5S41p0G4YoRg/8AEvjH1GcV2Cs1xKmMnsno8StqgoaTS42t6Oe8g+z82UvXuXVpQCEVMlUzsTqONRxt2GMnv5dAxWaKkhBQWkVsnIsyJ9dj2z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2" name="Picture 20" descr="http://goodlogo.com/images/logos/windows_7_logo_3897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47" y="2492896"/>
            <a:ext cx="1882180" cy="4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yfiles.storage.live.com/y1plJPpVun_0SyXa-eVFSdprlZR3DDFrFBzWOMSzcBY3BS_sQf59CAx7vBhYUQz9I7BYLosdRHkfVo/3294383127423296844.jpg?psid=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518434"/>
            <a:ext cx="1544771" cy="6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uprogramaras.com/wp-content/uploads/2014/06/fedora-logo-2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56" y="4328071"/>
            <a:ext cx="1079748" cy="3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rainingetc.com/Images/400rhel7.gif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653513"/>
            <a:ext cx="1222311" cy="4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SANS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052" y="1854866"/>
            <a:ext cx="44577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9044" y="1268760"/>
            <a:ext cx="5575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http://www.mantidproject.org/ISIS_SANS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511052" y="2538384"/>
            <a:ext cx="445770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9005" y="3297937"/>
            <a:ext cx="5522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Q-resolution: </a:t>
            </a:r>
            <a:r>
              <a:rPr lang="en-GB" sz="2000" dirty="0" err="1" smtClean="0"/>
              <a:t>TOFSANSResolutionByPixel</a:t>
            </a:r>
            <a:endParaRPr lang="en-GB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692" y="3852436"/>
            <a:ext cx="41148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172" y="4771003"/>
            <a:ext cx="12382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370" y="5428456"/>
            <a:ext cx="24765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67116" y="4387349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where</a:t>
            </a:r>
            <a:endParaRPr lang="en-GB" sz="14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484" y="4771003"/>
            <a:ext cx="26289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Muon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72765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Muon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New algorithm: </a:t>
            </a:r>
            <a:r>
              <a:rPr lang="en-GB" b="1" dirty="0" err="1" smtClean="0">
                <a:solidFill>
                  <a:srgbClr val="00B050"/>
                </a:solidFill>
              </a:rPr>
              <a:t>PhaseQuad</a:t>
            </a:r>
            <a:endParaRPr lang="en-GB" b="1" dirty="0" smtClean="0">
              <a:solidFill>
                <a:srgbClr val="00B050"/>
              </a:solidFill>
            </a:endParaRPr>
          </a:p>
          <a:p>
            <a:pPr lvl="1"/>
            <a:r>
              <a:rPr lang="en-GB" dirty="0" smtClean="0"/>
              <a:t>Input workspace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Input </a:t>
            </a:r>
            <a:r>
              <a:rPr lang="en-GB" b="1" dirty="0"/>
              <a:t>phase</a:t>
            </a:r>
            <a:r>
              <a:rPr lang="en-GB" dirty="0"/>
              <a:t> </a:t>
            </a:r>
            <a:r>
              <a:rPr lang="en-GB" dirty="0" smtClean="0"/>
              <a:t>table/list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61" y="1124744"/>
            <a:ext cx="3577893" cy="285230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5508104" y="2293275"/>
            <a:ext cx="2376264" cy="257622"/>
          </a:xfrm>
          <a:prstGeom prst="roundRect">
            <a:avLst/>
          </a:prstGeom>
          <a:noFill/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5411976" y="1807725"/>
            <a:ext cx="2376264" cy="257622"/>
          </a:xfrm>
          <a:prstGeom prst="roundRect">
            <a:avLst/>
          </a:prstGeom>
          <a:noFill/>
          <a:ln w="349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5508104" y="3105227"/>
            <a:ext cx="2376264" cy="257622"/>
          </a:xfrm>
          <a:prstGeom prst="roundRect">
            <a:avLst/>
          </a:prstGeom>
          <a:noFill/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199" y="4221088"/>
            <a:ext cx="2900316" cy="2016932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>
            <a:off x="3419872" y="1556792"/>
            <a:ext cx="1800200" cy="25093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 flipV="1">
            <a:off x="4139952" y="5949279"/>
            <a:ext cx="1440160" cy="1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Rounded Rectangle 40"/>
          <p:cNvSpPr/>
          <p:nvPr/>
        </p:nvSpPr>
        <p:spPr bwMode="auto">
          <a:xfrm>
            <a:off x="6992029" y="4395514"/>
            <a:ext cx="676315" cy="257622"/>
          </a:xfrm>
          <a:prstGeom prst="roundRect">
            <a:avLst/>
          </a:prstGeom>
          <a:noFill/>
          <a:ln w="349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50135"/>
            <a:ext cx="4488246" cy="352681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 bwMode="auto">
          <a:xfrm flipH="1" flipV="1">
            <a:off x="2627782" y="3010301"/>
            <a:ext cx="1224136" cy="56356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8" name="Arc 37"/>
          <p:cNvSpPr/>
          <p:nvPr/>
        </p:nvSpPr>
        <p:spPr bwMode="auto">
          <a:xfrm rot="17944237">
            <a:off x="3540680" y="3169998"/>
            <a:ext cx="622477" cy="613820"/>
          </a:xfrm>
          <a:prstGeom prst="arc">
            <a:avLst>
              <a:gd name="adj1" fmla="val 14956909"/>
              <a:gd name="adj2" fmla="val 4654920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3347864" y="3389199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/>
                          <a:ea typeface="Cambria Math"/>
                        </a:rPr>
                        <m:t>𝝋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389199"/>
                <a:ext cx="433132" cy="369332"/>
              </a:xfrm>
              <a:prstGeom prst="rect">
                <a:avLst/>
              </a:prstGeom>
              <a:blipFill rotWithShape="1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Muon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New algorithm: </a:t>
            </a:r>
            <a:r>
              <a:rPr lang="en-GB" b="1" dirty="0" err="1" smtClean="0">
                <a:solidFill>
                  <a:srgbClr val="00B050"/>
                </a:solidFill>
              </a:rPr>
              <a:t>PhaseQuad</a:t>
            </a:r>
            <a:endParaRPr lang="en-GB" b="1" dirty="0" smtClean="0">
              <a:solidFill>
                <a:srgbClr val="00B050"/>
              </a:solidFill>
            </a:endParaRPr>
          </a:p>
          <a:p>
            <a:pPr lvl="1"/>
            <a:r>
              <a:rPr lang="en-GB" dirty="0" smtClean="0"/>
              <a:t>Output workspace:</a:t>
            </a:r>
          </a:p>
          <a:p>
            <a:pPr lvl="2"/>
            <a:r>
              <a:rPr lang="en-GB" dirty="0" smtClean="0"/>
              <a:t>2 spectra</a:t>
            </a: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Real</a:t>
            </a:r>
            <a:r>
              <a:rPr lang="en-GB" dirty="0" smtClean="0"/>
              <a:t> + Imaginary</a:t>
            </a:r>
          </a:p>
          <a:p>
            <a:pPr lvl="2"/>
            <a:r>
              <a:rPr lang="en-GB" dirty="0" smtClean="0"/>
              <a:t>Lab-frame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pPr lvl="1"/>
            <a:r>
              <a:rPr lang="en-GB" dirty="0" smtClean="0"/>
              <a:t>Input </a:t>
            </a:r>
            <a:r>
              <a:rPr lang="en-GB" b="1" dirty="0"/>
              <a:t>phase</a:t>
            </a:r>
            <a:r>
              <a:rPr lang="en-GB" dirty="0"/>
              <a:t> </a:t>
            </a:r>
            <a:r>
              <a:rPr lang="en-GB" dirty="0" smtClean="0"/>
              <a:t>table/list</a:t>
            </a:r>
          </a:p>
          <a:p>
            <a:pPr lvl="1"/>
            <a:endParaRPr lang="en-GB" dirty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61" y="1124744"/>
            <a:ext cx="3577893" cy="2852306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 bwMode="auto">
          <a:xfrm>
            <a:off x="6484792" y="2060848"/>
            <a:ext cx="1255560" cy="257622"/>
          </a:xfrm>
          <a:prstGeom prst="roundRect">
            <a:avLst/>
          </a:prstGeom>
          <a:noFill/>
          <a:ln w="34925" cap="flat" cmpd="sng" algn="ctr">
            <a:solidFill>
              <a:srgbClr val="D86B2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707904" y="1556792"/>
            <a:ext cx="1664257" cy="504056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D86B28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92813"/>
            <a:ext cx="2186279" cy="19452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212" y="3140968"/>
            <a:ext cx="4783411" cy="2520987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 flipH="1">
            <a:off x="5597551" y="5085184"/>
            <a:ext cx="64807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V="1">
            <a:off x="2051720" y="5265416"/>
            <a:ext cx="0" cy="7558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>
            <a:off x="4538484" y="3429000"/>
            <a:ext cx="0" cy="64807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2551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err="1" smtClean="0"/>
              <a:t>Autoreduction</a:t>
            </a:r>
            <a:endParaRPr lang="en-US" sz="4800" dirty="0" smtClean="0"/>
          </a:p>
        </p:txBody>
      </p:sp>
    </p:spTree>
    <p:extLst>
      <p:ext uri="{BB962C8B-B14F-4D97-AF65-F5344CB8AC3E}">
        <p14:creationId xmlns:p14="http://schemas.microsoft.com/office/powerpoint/2010/main" val="6144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sz="2000" dirty="0" smtClean="0"/>
              <a:t>A system for running user provided* reduction scripts as soon as data becomes available from the </a:t>
            </a:r>
            <a:r>
              <a:rPr lang="en-GB" sz="2000" dirty="0" err="1" smtClean="0"/>
              <a:t>beamline</a:t>
            </a:r>
            <a:r>
              <a:rPr lang="en-GB" sz="2000" dirty="0" smtClean="0"/>
              <a:t>.</a:t>
            </a:r>
          </a:p>
          <a:p>
            <a:r>
              <a:rPr lang="en-GB" sz="2000" dirty="0" smtClean="0"/>
              <a:t>Can work with Mantid.</a:t>
            </a:r>
          </a:p>
          <a:p>
            <a:r>
              <a:rPr lang="en-GB" sz="2000" dirty="0" smtClean="0"/>
              <a:t>A web application to manage and monitor automatic reduction jobs.</a:t>
            </a:r>
          </a:p>
          <a:p>
            <a:pPr marL="457200" lvl="1" indent="0">
              <a:buNone/>
            </a:pPr>
            <a:endParaRPr lang="en-GB" dirty="0" smtClean="0"/>
          </a:p>
        </p:txBody>
      </p:sp>
      <p:pic>
        <p:nvPicPr>
          <p:cNvPr id="1027" name="Picture 3" descr="C:\Users\for57625\Work\Autoreduction\Screenshots\AllRu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708920"/>
            <a:ext cx="7200800" cy="36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63467" y="6577607"/>
            <a:ext cx="2945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0" i="1" dirty="0" smtClean="0"/>
              <a:t>* Added by Instrument Scientist</a:t>
            </a:r>
            <a:endParaRPr lang="en-GB" sz="1400" b="0" i="1" dirty="0"/>
          </a:p>
        </p:txBody>
      </p:sp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GB" dirty="0"/>
          </a:p>
        </p:txBody>
      </p:sp>
      <p:pic>
        <p:nvPicPr>
          <p:cNvPr id="2050" name="Picture 2" descr="C:\Users\for57625\Work\Autoreduction\Screenshots\EditVariabl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420887"/>
            <a:ext cx="6192688" cy="4041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 smtClean="0"/>
              <a:t>Automatically run user provided scripts as early as possible.</a:t>
            </a:r>
          </a:p>
          <a:p>
            <a:r>
              <a:rPr lang="en-GB" sz="2000" dirty="0"/>
              <a:t>Provide different scripts for different runs / experiments.</a:t>
            </a:r>
          </a:p>
          <a:p>
            <a:r>
              <a:rPr lang="en-GB" sz="2000" dirty="0" smtClean="0"/>
              <a:t>Modify script variables through the web interface.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09724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510" y="1340768"/>
            <a:ext cx="8347954" cy="2038189"/>
          </a:xfrm>
        </p:spPr>
        <p:txBody>
          <a:bodyPr/>
          <a:lstStyle/>
          <a:p>
            <a:r>
              <a:rPr lang="en-GB" dirty="0" smtClean="0"/>
              <a:t>See an overview of reduction jobs from the</a:t>
            </a:r>
            <a:r>
              <a:rPr lang="en-GB" dirty="0"/>
              <a:t> </a:t>
            </a:r>
            <a:r>
              <a:rPr lang="en-GB" dirty="0" smtClean="0"/>
              <a:t>web application.</a:t>
            </a:r>
          </a:p>
          <a:p>
            <a:endParaRPr lang="en-GB" dirty="0" smtClean="0"/>
          </a:p>
        </p:txBody>
      </p:sp>
      <p:pic>
        <p:nvPicPr>
          <p:cNvPr id="3074" name="Picture 2" descr="C:\Users\for57625\Work\Autoreduction\Screenshots\AllRu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548" y="2240869"/>
            <a:ext cx="8136904" cy="40684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8" indent="-342900">
              <a:buFontTx/>
              <a:buChar char="•"/>
            </a:pPr>
            <a:r>
              <a:rPr lang="en-GB" sz="2400" dirty="0"/>
              <a:t>View details of each run.</a:t>
            </a:r>
          </a:p>
          <a:p>
            <a:endParaRPr lang="en-GB" sz="3600" dirty="0"/>
          </a:p>
        </p:txBody>
      </p:sp>
      <p:pic>
        <p:nvPicPr>
          <p:cNvPr id="4" name="Picture 3" descr="C:\Users\for57625\Work\Autoreduction\Screenshots\RunDetai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054" y="1988840"/>
            <a:ext cx="8511892" cy="3600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132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8686800" cy="4205287"/>
          </a:xfrm>
        </p:spPr>
        <p:txBody>
          <a:bodyPr/>
          <a:lstStyle/>
          <a:p>
            <a:r>
              <a:rPr lang="en-GB" dirty="0" smtClean="0"/>
              <a:t>Re-run reduction jobs with new script variables (or a new script).</a:t>
            </a:r>
            <a:endParaRPr lang="en-GB" dirty="0"/>
          </a:p>
        </p:txBody>
      </p:sp>
      <p:pic>
        <p:nvPicPr>
          <p:cNvPr id="4098" name="Picture 2" descr="C:\Users\for57625\Work\Autoreduction\Screenshots\ReRu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684" y="2092215"/>
            <a:ext cx="5688632" cy="45240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User Interface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2204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Access it from many devices.</a:t>
            </a:r>
            <a:endParaRPr lang="en-GB" dirty="0"/>
          </a:p>
        </p:txBody>
      </p:sp>
      <p:pic>
        <p:nvPicPr>
          <p:cNvPr id="5122" name="Picture 2" descr="C:\Users\for57625\Work\Autoreduction\Screenshots\Mobil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48880"/>
            <a:ext cx="2341035" cy="310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for57625\Work\Autoreduction\Screenshots\Tablet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73071"/>
            <a:ext cx="4287019" cy="3179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9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83668" y="2875002"/>
            <a:ext cx="597666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800" dirty="0" smtClean="0">
                <a:latin typeface="+mj-lt"/>
                <a:hlinkClick r:id="rId2"/>
              </a:rPr>
              <a:t>Demo</a:t>
            </a:r>
            <a:r>
              <a:rPr lang="en-GB" sz="4800" dirty="0" smtClean="0">
                <a:latin typeface="+mj-lt"/>
              </a:rPr>
              <a:t/>
            </a:r>
            <a:br>
              <a:rPr lang="en-GB" sz="4800" dirty="0" smtClean="0">
                <a:latin typeface="+mj-lt"/>
              </a:rPr>
            </a:br>
            <a:r>
              <a:rPr lang="en-GB" dirty="0" smtClean="0">
                <a:latin typeface="+mn-lt"/>
              </a:rPr>
              <a:t>(</a:t>
            </a:r>
            <a:r>
              <a:rPr lang="en-GB" i="1" dirty="0" smtClean="0">
                <a:latin typeface="+mn-lt"/>
              </a:rPr>
              <a:t>Hopefully</a:t>
            </a:r>
            <a:r>
              <a:rPr lang="en-GB" dirty="0" smtClean="0">
                <a:latin typeface="+mn-lt"/>
              </a:rPr>
              <a:t>)</a:t>
            </a:r>
            <a:endParaRPr lang="en-GB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05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Contact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Marcus Noble </a:t>
            </a:r>
          </a:p>
          <a:p>
            <a:pPr marL="0" indent="0" algn="ctr">
              <a:buNone/>
            </a:pPr>
            <a:r>
              <a:rPr lang="en-GB" dirty="0" smtClean="0">
                <a:hlinkClick r:id="rId2"/>
              </a:rPr>
              <a:t>marcus.noble@stfc.ac.uk</a:t>
            </a:r>
            <a:endParaRPr lang="en-GB" dirty="0" smtClean="0"/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Lottie Greenwood</a:t>
            </a:r>
          </a:p>
          <a:p>
            <a:pPr marL="0" indent="0" algn="ctr">
              <a:buNone/>
            </a:pPr>
            <a:r>
              <a:rPr lang="en-GB" dirty="0" smtClean="0">
                <a:hlinkClick r:id="rId3"/>
              </a:rPr>
              <a:t>lottie.greenwood@stfc.ac.uk</a:t>
            </a:r>
            <a:endParaRPr lang="en-GB" dirty="0" smtClean="0"/>
          </a:p>
          <a:p>
            <a:pPr marL="0" indent="0" algn="ctr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System Problems / Help</a:t>
            </a:r>
          </a:p>
          <a:p>
            <a:pPr marL="0" indent="0" algn="ctr">
              <a:buNone/>
            </a:pPr>
            <a:r>
              <a:rPr lang="en-GB" dirty="0" smtClean="0">
                <a:hlinkClick r:id="rId4"/>
              </a:rPr>
              <a:t>isisdata@stfc.ac.uk</a:t>
            </a:r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377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Direct Inelastic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612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3995936" y="2930461"/>
            <a:ext cx="2289775" cy="1434643"/>
          </a:xfrm>
          <a:prstGeom prst="rect">
            <a:avLst/>
          </a:prstGeom>
          <a:solidFill>
            <a:srgbClr val="92D050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rPr>
              <a:t>Single</a:t>
            </a:r>
            <a:r>
              <a:rPr kumimoji="0" lang="en-GB" sz="2800" b="1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rPr>
              <a:t> reduction script</a:t>
            </a:r>
            <a:endParaRPr kumimoji="0" lang="en-GB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326974" y="908720"/>
            <a:ext cx="2177210" cy="1355317"/>
            <a:chOff x="1602702" y="530788"/>
            <a:chExt cx="2177210" cy="1355317"/>
          </a:xfrm>
        </p:grpSpPr>
        <p:sp>
          <p:nvSpPr>
            <p:cNvPr id="6" name="Rectangle 5"/>
            <p:cNvSpPr/>
            <p:nvPr/>
          </p:nvSpPr>
          <p:spPr bwMode="auto">
            <a:xfrm>
              <a:off x="1602702" y="877993"/>
              <a:ext cx="2177210" cy="10081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</a:rPr>
                <a:t>New user</a:t>
              </a:r>
              <a:r>
                <a:rPr kumimoji="0" lang="en-GB" sz="18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</a:rPr>
                <a:t> </a:t>
              </a: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</a:rPr>
                <a:t>logged</a:t>
              </a:r>
              <a:r>
                <a:rPr kumimoji="0" lang="en-GB" sz="18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</a:rPr>
                <a:t> into Linux services</a:t>
              </a:r>
              <a:endPara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02702" y="530788"/>
              <a:ext cx="2177210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Verify settings</a:t>
              </a:r>
              <a:endParaRPr lang="en-GB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259158" y="5041842"/>
            <a:ext cx="2312842" cy="1380136"/>
            <a:chOff x="2259158" y="5041842"/>
            <a:chExt cx="2312842" cy="1380136"/>
          </a:xfrm>
        </p:grpSpPr>
        <p:sp>
          <p:nvSpPr>
            <p:cNvPr id="7" name="Rectangle 6"/>
            <p:cNvSpPr/>
            <p:nvPr/>
          </p:nvSpPr>
          <p:spPr bwMode="auto">
            <a:xfrm>
              <a:off x="2259158" y="5413866"/>
              <a:ext cx="2312842" cy="10081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</a:rPr>
                <a:t>Local</a:t>
              </a:r>
              <a:r>
                <a:rPr kumimoji="0" lang="en-GB" sz="18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</a:rPr>
                <a:t> scripts testing folder+ old sample result</a:t>
              </a:r>
              <a:endPara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59158" y="5041842"/>
              <a:ext cx="2312842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dirty="0" smtClean="0"/>
                <a:t>Verify Old results</a:t>
              </a:r>
              <a:endParaRPr lang="en-GB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709647" y="5047834"/>
            <a:ext cx="2333218" cy="1368152"/>
            <a:chOff x="6127214" y="4869160"/>
            <a:chExt cx="2333218" cy="1368152"/>
          </a:xfrm>
        </p:grpSpPr>
        <p:sp>
          <p:nvSpPr>
            <p:cNvPr id="9" name="Rectangle 8"/>
            <p:cNvSpPr/>
            <p:nvPr/>
          </p:nvSpPr>
          <p:spPr bwMode="auto">
            <a:xfrm>
              <a:off x="6127215" y="5229200"/>
              <a:ext cx="2333217" cy="10081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2000" b="1" i="0" u="none" strike="noStrike" cap="none" normalizeH="0" baseline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</a:rPr>
                <a:t>Autoreduction</a:t>
              </a:r>
              <a:endPara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27214" y="4869160"/>
              <a:ext cx="2333218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Run single file</a:t>
              </a:r>
              <a:endParaRPr lang="en-GB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09647" y="849547"/>
            <a:ext cx="2333218" cy="1355317"/>
            <a:chOff x="5364088" y="539388"/>
            <a:chExt cx="2333218" cy="1355317"/>
          </a:xfrm>
        </p:grpSpPr>
        <p:sp>
          <p:nvSpPr>
            <p:cNvPr id="8" name="Rectangle 7"/>
            <p:cNvSpPr/>
            <p:nvPr/>
          </p:nvSpPr>
          <p:spPr bwMode="auto">
            <a:xfrm>
              <a:off x="5364088" y="886593"/>
              <a:ext cx="2333218" cy="1008112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</a:rPr>
                <a:t>User takes</a:t>
              </a:r>
              <a:r>
                <a:rPr kumimoji="0" lang="en-GB" sz="1800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</a:rPr>
                <a:t> script with him</a:t>
              </a:r>
              <a:endPara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64088" y="539388"/>
              <a:ext cx="2333218" cy="3693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 smtClean="0"/>
                <a:t>Reprocess data</a:t>
              </a:r>
              <a:endParaRPr lang="en-GB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607266" y="2958043"/>
            <a:ext cx="2461154" cy="1479070"/>
            <a:chOff x="607266" y="2958043"/>
            <a:chExt cx="2461154" cy="1479070"/>
          </a:xfrm>
        </p:grpSpPr>
        <p:sp>
          <p:nvSpPr>
            <p:cNvPr id="5" name="Rectangle 4"/>
            <p:cNvSpPr/>
            <p:nvPr/>
          </p:nvSpPr>
          <p:spPr bwMode="auto">
            <a:xfrm>
              <a:off x="607266" y="3776267"/>
              <a:ext cx="2452566" cy="660846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Lucida Sans" pitchFamily="34" charset="0"/>
                </a:rPr>
                <a:t>Instrument 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GB" sz="1600" dirty="0" smtClean="0"/>
                <a:t>scientist</a:t>
              </a:r>
              <a:endParaRPr kumimoji="0" lang="en-GB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5854" y="2958043"/>
              <a:ext cx="2452566" cy="83099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sz="1600" dirty="0" smtClean="0"/>
                <a:t>Set up, run locally,</a:t>
              </a:r>
            </a:p>
            <a:p>
              <a:pPr algn="ctr"/>
              <a:r>
                <a:rPr lang="en-GB" sz="1600" dirty="0" smtClean="0"/>
                <a:t>verify, place to right location</a:t>
              </a:r>
              <a:endParaRPr lang="en-GB" sz="1600" dirty="0"/>
            </a:p>
          </p:txBody>
        </p:sp>
      </p:grpSp>
      <p:cxnSp>
        <p:nvCxnSpPr>
          <p:cNvPr id="19" name="Straight Connector 18"/>
          <p:cNvCxnSpPr>
            <a:stCxn id="6" idx="2"/>
            <a:endCxn id="4" idx="0"/>
          </p:cNvCxnSpPr>
          <p:nvPr/>
        </p:nvCxnSpPr>
        <p:spPr bwMode="auto">
          <a:xfrm>
            <a:off x="3415579" y="2264037"/>
            <a:ext cx="1725245" cy="6664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2259750" y="2375302"/>
            <a:ext cx="3032330" cy="26161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 err="1" smtClean="0"/>
              <a:t>Sysadmin</a:t>
            </a:r>
            <a:r>
              <a:rPr lang="en-GB" sz="1100" dirty="0" smtClean="0"/>
              <a:t> sets it up into </a:t>
            </a:r>
            <a:r>
              <a:rPr lang="en-GB" sz="1100" dirty="0" err="1" smtClean="0"/>
              <a:t>startup</a:t>
            </a:r>
            <a:r>
              <a:rPr lang="en-GB" sz="1100" dirty="0" smtClean="0"/>
              <a:t> script</a:t>
            </a:r>
            <a:endParaRPr lang="en-GB" sz="1100" dirty="0"/>
          </a:p>
        </p:txBody>
      </p:sp>
      <p:cxnSp>
        <p:nvCxnSpPr>
          <p:cNvPr id="25" name="Straight Connector 24"/>
          <p:cNvCxnSpPr>
            <a:stCxn id="4" idx="2"/>
            <a:endCxn id="13" idx="0"/>
          </p:cNvCxnSpPr>
          <p:nvPr/>
        </p:nvCxnSpPr>
        <p:spPr bwMode="auto">
          <a:xfrm>
            <a:off x="5140824" y="4365104"/>
            <a:ext cx="1735432" cy="68273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Straight Connector 28"/>
          <p:cNvCxnSpPr>
            <a:stCxn id="4" idx="2"/>
            <a:endCxn id="12" idx="0"/>
          </p:cNvCxnSpPr>
          <p:nvPr/>
        </p:nvCxnSpPr>
        <p:spPr bwMode="auto">
          <a:xfrm flipH="1">
            <a:off x="3415579" y="4365104"/>
            <a:ext cx="1725245" cy="67673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Straight Connector 34"/>
          <p:cNvCxnSpPr>
            <a:stCxn id="4" idx="0"/>
            <a:endCxn id="8" idx="2"/>
          </p:cNvCxnSpPr>
          <p:nvPr/>
        </p:nvCxnSpPr>
        <p:spPr bwMode="auto">
          <a:xfrm flipV="1">
            <a:off x="5140824" y="2204864"/>
            <a:ext cx="1735432" cy="7255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6" name="TextBox 35"/>
          <p:cNvSpPr txBox="1"/>
          <p:nvPr/>
        </p:nvSpPr>
        <p:spPr>
          <a:xfrm>
            <a:off x="2947572" y="4588734"/>
            <a:ext cx="2034531" cy="30777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 smtClean="0"/>
              <a:t>IS defines the result</a:t>
            </a:r>
            <a:endParaRPr lang="en-GB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757817" y="4588734"/>
            <a:ext cx="2610010" cy="307777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GB" sz="1400" dirty="0" smtClean="0"/>
              <a:t>IS places it to </a:t>
            </a:r>
            <a:r>
              <a:rPr lang="en-GB" sz="1400" dirty="0" err="1" smtClean="0"/>
              <a:t>autoreduce</a:t>
            </a:r>
            <a:endParaRPr lang="en-GB" sz="1400" dirty="0"/>
          </a:p>
        </p:txBody>
      </p:sp>
      <p:cxnSp>
        <p:nvCxnSpPr>
          <p:cNvPr id="40" name="Straight Connector 39"/>
          <p:cNvCxnSpPr>
            <a:endCxn id="4" idx="1"/>
          </p:cNvCxnSpPr>
          <p:nvPr/>
        </p:nvCxnSpPr>
        <p:spPr bwMode="auto">
          <a:xfrm>
            <a:off x="3068420" y="3647783"/>
            <a:ext cx="92751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6" name="TextBox 45"/>
          <p:cNvSpPr txBox="1"/>
          <p:nvPr/>
        </p:nvSpPr>
        <p:spPr>
          <a:xfrm>
            <a:off x="714450" y="281072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Direct Inelastic Single reduction script for all instruments and usage</a:t>
            </a:r>
            <a:endParaRPr lang="en-GB" dirty="0"/>
          </a:p>
        </p:txBody>
      </p:sp>
      <p:sp>
        <p:nvSpPr>
          <p:cNvPr id="57" name="TextBox 56"/>
          <p:cNvSpPr txBox="1"/>
          <p:nvPr/>
        </p:nvSpPr>
        <p:spPr>
          <a:xfrm>
            <a:off x="5572118" y="2375302"/>
            <a:ext cx="2247486" cy="261610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1100" dirty="0" smtClean="0"/>
              <a:t>Users sets </a:t>
            </a:r>
            <a:r>
              <a:rPr lang="en-GB" sz="1100" dirty="0" err="1" smtClean="0"/>
              <a:t>datasearch</a:t>
            </a:r>
            <a:r>
              <a:rPr lang="en-GB" sz="1100" dirty="0" smtClean="0"/>
              <a:t> path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6144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116632"/>
            <a:ext cx="8229600" cy="1143000"/>
          </a:xfrm>
        </p:spPr>
        <p:txBody>
          <a:bodyPr/>
          <a:lstStyle/>
          <a:p>
            <a:pPr algn="l"/>
            <a:r>
              <a:rPr lang="en-GB" dirty="0" smtClean="0"/>
              <a:t>Direct Inelastic: </a:t>
            </a:r>
            <a:r>
              <a:rPr lang="en-GB" dirty="0" err="1" smtClean="0"/>
              <a:t>Bugfixes</a:t>
            </a:r>
            <a:r>
              <a:rPr lang="en-GB" dirty="0" smtClean="0"/>
              <a:t> and efficiency</a:t>
            </a:r>
            <a:br>
              <a:rPr lang="en-GB" dirty="0" smtClean="0"/>
            </a:br>
            <a:r>
              <a:rPr lang="en-GB" dirty="0" smtClean="0"/>
              <a:t>	 		improvements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680520"/>
          </a:xfrm>
        </p:spPr>
        <p:txBody>
          <a:bodyPr/>
          <a:lstStyle/>
          <a:p>
            <a:pPr marL="0" indent="0">
              <a:buNone/>
            </a:pPr>
            <a:r>
              <a:rPr lang="en-GB" b="1" dirty="0" smtClean="0"/>
              <a:t>MAIN CHANGES:</a:t>
            </a:r>
          </a:p>
          <a:p>
            <a:r>
              <a:rPr lang="en-GB" dirty="0" smtClean="0"/>
              <a:t>Direct inelastic script properties are fully defined by InstrumentParameters.xml file (you can not add or modify property not defined in this file)</a:t>
            </a:r>
          </a:p>
          <a:p>
            <a:r>
              <a:rPr lang="en-GB" dirty="0" smtClean="0"/>
              <a:t>Works with </a:t>
            </a:r>
            <a:r>
              <a:rPr lang="en-GB" dirty="0" err="1" smtClean="0"/>
              <a:t>autoreduction</a:t>
            </a:r>
            <a:r>
              <a:rPr lang="en-GB" dirty="0" smtClean="0"/>
              <a:t> too. </a:t>
            </a:r>
          </a:p>
          <a:p>
            <a:r>
              <a:rPr lang="en-GB" dirty="0" smtClean="0"/>
              <a:t>Correct parameter file while processing old experimental results</a:t>
            </a:r>
          </a:p>
          <a:p>
            <a:r>
              <a:rPr lang="en-GB" dirty="0" smtClean="0"/>
              <a:t>Consistent data loading (Source-file and Source-workspace behave the same way)</a:t>
            </a:r>
          </a:p>
          <a:p>
            <a:r>
              <a:rPr lang="en-GB" dirty="0" smtClean="0"/>
              <a:t>3-fold increase in unit/system test coverage.</a:t>
            </a:r>
          </a:p>
          <a:p>
            <a:r>
              <a:rPr lang="en-GB" i="1" dirty="0" smtClean="0"/>
              <a:t>Later </a:t>
            </a:r>
            <a:r>
              <a:rPr lang="en-GB" i="1" dirty="0" err="1" smtClean="0"/>
              <a:t>rebinning</a:t>
            </a:r>
            <a:r>
              <a:rPr lang="en-GB" i="1" dirty="0" smtClean="0"/>
              <a:t> and internal </a:t>
            </a:r>
            <a:r>
              <a:rPr lang="en-GB" i="1" dirty="0" err="1" smtClean="0"/>
              <a:t>multirep</a:t>
            </a:r>
            <a:r>
              <a:rPr lang="en-GB" i="1" dirty="0" smtClean="0"/>
              <a:t> mode </a:t>
            </a:r>
            <a:r>
              <a:rPr lang="en-GB" sz="1600" i="1" dirty="0" smtClean="0"/>
              <a:t>(in </a:t>
            </a:r>
            <a:r>
              <a:rPr lang="en-GB" sz="1600" i="1" dirty="0" err="1" smtClean="0"/>
              <a:t>progres</a:t>
            </a:r>
            <a:r>
              <a:rPr lang="en-GB" sz="1600" i="1" dirty="0" smtClean="0"/>
              <a:t>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Next Release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4505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Release v3.4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Planned Release Date: Friday 1st May 2015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Mantid Roadmap</a:t>
            </a:r>
          </a:p>
          <a:p>
            <a:pPr lvl="1"/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trac.mantidproject.org/mantid/roadmap</a:t>
            </a:r>
            <a:r>
              <a:rPr lang="en-GB" dirty="0" smtClean="0"/>
              <a:t> 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/>
          <a:lstStyle/>
          <a:p>
            <a:r>
              <a:rPr lang="en-GB" sz="4400" dirty="0" smtClean="0"/>
              <a:t>Thank you</a:t>
            </a:r>
            <a:endParaRPr lang="en-GB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4" y="2122788"/>
            <a:ext cx="4383272" cy="2439386"/>
          </a:xfrm>
        </p:spPr>
      </p:pic>
    </p:spTree>
    <p:extLst>
      <p:ext uri="{BB962C8B-B14F-4D97-AF65-F5344CB8AC3E}">
        <p14:creationId xmlns:p14="http://schemas.microsoft.com/office/powerpoint/2010/main" val="41687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Artwork &amp; </a:t>
            </a:r>
            <a:r>
              <a:rPr lang="en-GB" dirty="0" err="1" smtClean="0"/>
              <a:t>Startup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New artwork provided by ORNL graphics team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84784"/>
            <a:ext cx="3297482" cy="241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604448" cy="479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Artwork &amp; </a:t>
            </a:r>
            <a:r>
              <a:rPr lang="en-GB" dirty="0" err="1" smtClean="0"/>
              <a:t>Startup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New artwork provided by ORNL graphics team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84784"/>
            <a:ext cx="3297482" cy="241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604448" cy="479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780927"/>
            <a:ext cx="6300149" cy="259650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11165142">
            <a:off x="4437321" y="5054992"/>
            <a:ext cx="2162771" cy="291110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20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Artwork &amp; </a:t>
            </a:r>
            <a:r>
              <a:rPr lang="en-GB" dirty="0" err="1" smtClean="0"/>
              <a:t>Startup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New artwork provided by ORNL graphics team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84784"/>
            <a:ext cx="3297482" cy="241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604448" cy="479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692434"/>
            <a:ext cx="7886700" cy="21717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11165142">
            <a:off x="3285193" y="4104186"/>
            <a:ext cx="2162771" cy="291110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924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3508</TotalTime>
  <Words>1205</Words>
  <Application>Microsoft Office PowerPoint</Application>
  <PresentationFormat>On-screen Show (4:3)</PresentationFormat>
  <Paragraphs>346</Paragraphs>
  <Slides>68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3" baseType="lpstr">
      <vt:lpstr>Arial</vt:lpstr>
      <vt:lpstr>Cambria Math</vt:lpstr>
      <vt:lpstr>Lucida Sans</vt:lpstr>
      <vt:lpstr>StarSymbol</vt:lpstr>
      <vt:lpstr>Mantid slide template</vt:lpstr>
      <vt:lpstr>Mantid Release Presentation</vt:lpstr>
      <vt:lpstr>What is this meeting</vt:lpstr>
      <vt:lpstr>The Mantid Roadmap</vt:lpstr>
      <vt:lpstr>Training Courses</vt:lpstr>
      <vt:lpstr>Supported Platforms</vt:lpstr>
      <vt:lpstr>PowerPoint Presentation</vt:lpstr>
      <vt:lpstr>Artwork &amp; Startup</vt:lpstr>
      <vt:lpstr>Artwork &amp; Startup</vt:lpstr>
      <vt:lpstr>Artwork &amp; Startup</vt:lpstr>
      <vt:lpstr>Histogram Plots</vt:lpstr>
      <vt:lpstr>Histogram Plots</vt:lpstr>
      <vt:lpstr>General Plot Options</vt:lpstr>
      <vt:lpstr>Instruments</vt:lpstr>
      <vt:lpstr>Workspace Details</vt:lpstr>
      <vt:lpstr>Multi-Dataset Fitting</vt:lpstr>
      <vt:lpstr>PowerPoint Presentation</vt:lpstr>
      <vt:lpstr>Framework – Improvements</vt:lpstr>
      <vt:lpstr>Python Command Line Interface</vt:lpstr>
      <vt:lpstr>Python Command Line Interface</vt:lpstr>
      <vt:lpstr>Python Command Line Interface</vt:lpstr>
      <vt:lpstr>Python Command Line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Normalisation</vt:lpstr>
      <vt:lpstr>RebinByTimeAtSample</vt:lpstr>
      <vt:lpstr>Point Groups</vt:lpstr>
      <vt:lpstr>Symmetry Operations</vt:lpstr>
      <vt:lpstr>Point Groups</vt:lpstr>
      <vt:lpstr>PowerPoint Presentation</vt:lpstr>
      <vt:lpstr>Fixes and Improvements</vt:lpstr>
      <vt:lpstr>Paraview SCD progress</vt:lpstr>
      <vt:lpstr>PowerPoint Presentation</vt:lpstr>
      <vt:lpstr>SANS</vt:lpstr>
      <vt:lpstr>PowerPoint Presentation</vt:lpstr>
      <vt:lpstr>Muon</vt:lpstr>
      <vt:lpstr>Muon</vt:lpstr>
      <vt:lpstr>PowerPoint Presentation</vt:lpstr>
      <vt:lpstr>What is it?</vt:lpstr>
      <vt:lpstr>Features</vt:lpstr>
      <vt:lpstr>Features</vt:lpstr>
      <vt:lpstr>Features</vt:lpstr>
      <vt:lpstr>Features</vt:lpstr>
      <vt:lpstr>Features</vt:lpstr>
      <vt:lpstr>PowerPoint Presentation</vt:lpstr>
      <vt:lpstr>Contact</vt:lpstr>
      <vt:lpstr>PowerPoint Presentation</vt:lpstr>
      <vt:lpstr>PowerPoint Presentation</vt:lpstr>
      <vt:lpstr>Direct Inelastic: Bugfixes and efficiency     improvements</vt:lpstr>
      <vt:lpstr>PowerPoint Presentation</vt:lpstr>
      <vt:lpstr>Release v3.4</vt:lpstr>
      <vt:lpstr>Thank you</vt:lpstr>
    </vt:vector>
  </TitlesOfParts>
  <Company>STFC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Mantid Release Presentation</dc:title>
  <dc:creator>Nicholas Draper</dc:creator>
  <cp:lastModifiedBy>Draper, Nick (-,RAL,ISIS)</cp:lastModifiedBy>
  <cp:revision>136</cp:revision>
  <dcterms:created xsi:type="dcterms:W3CDTF">2013-04-30T09:36:35Z</dcterms:created>
  <dcterms:modified xsi:type="dcterms:W3CDTF">2015-01-22T12:37:05Z</dcterms:modified>
</cp:coreProperties>
</file>